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72" r:id="rId4"/>
    <p:sldId id="273" r:id="rId5"/>
    <p:sldId id="270" r:id="rId6"/>
    <p:sldId id="257" r:id="rId7"/>
    <p:sldId id="258" r:id="rId8"/>
    <p:sldId id="259" r:id="rId9"/>
    <p:sldId id="260" r:id="rId10"/>
    <p:sldId id="274" r:id="rId11"/>
    <p:sldId id="261" r:id="rId12"/>
    <p:sldId id="262" r:id="rId13"/>
    <p:sldId id="278" r:id="rId14"/>
    <p:sldId id="279" r:id="rId15"/>
    <p:sldId id="265" r:id="rId16"/>
    <p:sldId id="275" r:id="rId17"/>
    <p:sldId id="276" r:id="rId18"/>
    <p:sldId id="282" r:id="rId19"/>
    <p:sldId id="280" r:id="rId20"/>
    <p:sldId id="281" r:id="rId21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49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5C37F7B-54C4-4BD0-9DD4-98751EADF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FDDDD8-DD81-46B7-A003-DBC202D669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076775-FDCA-4873-BC72-FC0C8C4D3F77}" type="datetimeFigureOut">
              <a:rPr lang="nl-NL"/>
              <a:pPr>
                <a:defRPr/>
              </a:pPr>
              <a:t>27-11-2019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6088C6-0F25-4D52-98EC-43E666B8FD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6AD0C5-795C-4CB6-92FE-8106F8896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961EFF-DCF7-4DDE-8114-1B1AE5E8619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00E2C96-7AFB-4D2B-AC41-CA9A48792B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17FED4-ACFA-42AA-B6BE-68964ABBDD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679D5-47E2-4458-B440-9B4E5E304297}" type="datetimeFigureOut">
              <a:rPr lang="nl-NL"/>
              <a:pPr>
                <a:defRPr/>
              </a:pPr>
              <a:t>27-11-2019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B6EBE4C-8639-4387-AA9C-48993F3E2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40D6CD14-958D-4C3B-8ED7-D14FC824D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B9892A-296B-4E27-870E-F06CDF3499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00FE28-A514-45AF-9698-985859440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1582BB-D6B7-4FBC-B24B-7911B0B0767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>
            <a:extLst>
              <a:ext uri="{FF2B5EF4-FFF2-40B4-BE49-F238E27FC236}">
                <a16:creationId xmlns:a16="http://schemas.microsoft.com/office/drawing/2014/main" id="{F986E593-58D4-4CE7-8318-60F0FD919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>
            <a:extLst>
              <a:ext uri="{FF2B5EF4-FFF2-40B4-BE49-F238E27FC236}">
                <a16:creationId xmlns:a16="http://schemas.microsoft.com/office/drawing/2014/main" id="{D5ACCCA4-AEE9-4A55-BD39-DA9C8190B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3796" name="Tijdelijke aanduiding voor dianummer 3">
            <a:extLst>
              <a:ext uri="{FF2B5EF4-FFF2-40B4-BE49-F238E27FC236}">
                <a16:creationId xmlns:a16="http://schemas.microsoft.com/office/drawing/2014/main" id="{3B9360C8-3F3A-47C7-955C-C32A95848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4C08E4-C942-4B33-BE54-E158BD9D4E75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>
            <a:extLst>
              <a:ext uri="{FF2B5EF4-FFF2-40B4-BE49-F238E27FC236}">
                <a16:creationId xmlns:a16="http://schemas.microsoft.com/office/drawing/2014/main" id="{AE64C569-EEDE-4318-A229-1300FCE8D4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>
            <a:extLst>
              <a:ext uri="{FF2B5EF4-FFF2-40B4-BE49-F238E27FC236}">
                <a16:creationId xmlns:a16="http://schemas.microsoft.com/office/drawing/2014/main" id="{D9C9C1AA-1DEE-4BBE-8148-5568A8EC6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55866FE0-BC8D-47F4-8003-F63475938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89B76F-78AE-431D-8FD2-E99C80CF6682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>
            <a:extLst>
              <a:ext uri="{FF2B5EF4-FFF2-40B4-BE49-F238E27FC236}">
                <a16:creationId xmlns:a16="http://schemas.microsoft.com/office/drawing/2014/main" id="{B715CA01-ECC4-42D7-95E1-8E0FB6AFB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>
            <a:extLst>
              <a:ext uri="{FF2B5EF4-FFF2-40B4-BE49-F238E27FC236}">
                <a16:creationId xmlns:a16="http://schemas.microsoft.com/office/drawing/2014/main" id="{2B360AFF-FF1A-44E8-A087-E6664A70F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4036" name="Tijdelijke aanduiding voor dianummer 3">
            <a:extLst>
              <a:ext uri="{FF2B5EF4-FFF2-40B4-BE49-F238E27FC236}">
                <a16:creationId xmlns:a16="http://schemas.microsoft.com/office/drawing/2014/main" id="{9B827EA8-F113-487F-9D17-5358E20F3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64713B-F415-41E7-95AB-54AB47058DB2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946D4C14-AE32-468D-8B8B-D6E98A7CE8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4FB03803-4017-452E-996D-8E5A309CC1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D950CB9F-6822-468E-B371-55E401289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FA7D6C-4952-4143-A0FF-92471230E65E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>
            <a:extLst>
              <a:ext uri="{FF2B5EF4-FFF2-40B4-BE49-F238E27FC236}">
                <a16:creationId xmlns:a16="http://schemas.microsoft.com/office/drawing/2014/main" id="{5F871786-E62E-4EB1-8CB2-9D4C2BAFC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>
            <a:extLst>
              <a:ext uri="{FF2B5EF4-FFF2-40B4-BE49-F238E27FC236}">
                <a16:creationId xmlns:a16="http://schemas.microsoft.com/office/drawing/2014/main" id="{EB04C285-B202-4158-BA5F-671DF75B7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6084" name="Tijdelijke aanduiding voor dianummer 3">
            <a:extLst>
              <a:ext uri="{FF2B5EF4-FFF2-40B4-BE49-F238E27FC236}">
                <a16:creationId xmlns:a16="http://schemas.microsoft.com/office/drawing/2014/main" id="{C104E68B-EC73-4328-B3CB-45D5DCD23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42C9AA-DA92-483B-B1A8-7CBC48B536B0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>
            <a:extLst>
              <a:ext uri="{FF2B5EF4-FFF2-40B4-BE49-F238E27FC236}">
                <a16:creationId xmlns:a16="http://schemas.microsoft.com/office/drawing/2014/main" id="{861167B2-9130-49F0-BED3-E530ABC1E6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>
            <a:extLst>
              <a:ext uri="{FF2B5EF4-FFF2-40B4-BE49-F238E27FC236}">
                <a16:creationId xmlns:a16="http://schemas.microsoft.com/office/drawing/2014/main" id="{78136FAD-912E-4F9C-BCFA-1335760E4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7108" name="Tijdelijke aanduiding voor dianummer 3">
            <a:extLst>
              <a:ext uri="{FF2B5EF4-FFF2-40B4-BE49-F238E27FC236}">
                <a16:creationId xmlns:a16="http://schemas.microsoft.com/office/drawing/2014/main" id="{CB4F05CC-B54E-43AD-9665-82BB6BBAB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670B24-6C52-4AB4-A580-631A50AC03AD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D536D3ED-CEAF-4DF6-A9B3-504BC780CC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E288ACC7-7D56-40BE-AC89-7866E2D1B2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F6EF4090-EBB6-4ECE-B3AC-90A3FED21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CEC25-61BD-4EBC-9A97-88EE3BDC0A19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>
            <a:extLst>
              <a:ext uri="{FF2B5EF4-FFF2-40B4-BE49-F238E27FC236}">
                <a16:creationId xmlns:a16="http://schemas.microsoft.com/office/drawing/2014/main" id="{A41B77CF-A1A1-452F-8711-79DEB21DCE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>
            <a:extLst>
              <a:ext uri="{FF2B5EF4-FFF2-40B4-BE49-F238E27FC236}">
                <a16:creationId xmlns:a16="http://schemas.microsoft.com/office/drawing/2014/main" id="{4C07C134-D600-4577-A2F0-02D4CD9B2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9156" name="Tijdelijke aanduiding voor dianummer 3">
            <a:extLst>
              <a:ext uri="{FF2B5EF4-FFF2-40B4-BE49-F238E27FC236}">
                <a16:creationId xmlns:a16="http://schemas.microsoft.com/office/drawing/2014/main" id="{D3B88777-F518-44DE-B79C-D92100793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44809-DC87-4AA1-B541-C52078357E90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>
            <a:extLst>
              <a:ext uri="{FF2B5EF4-FFF2-40B4-BE49-F238E27FC236}">
                <a16:creationId xmlns:a16="http://schemas.microsoft.com/office/drawing/2014/main" id="{72C1AF0B-4881-4FF9-9323-06AAEA30B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ijdelijke aanduiding voor notities 2">
            <a:extLst>
              <a:ext uri="{FF2B5EF4-FFF2-40B4-BE49-F238E27FC236}">
                <a16:creationId xmlns:a16="http://schemas.microsoft.com/office/drawing/2014/main" id="{C7460C9B-3BED-468C-B078-0DF76DB3A5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0180" name="Tijdelijke aanduiding voor dianummer 3">
            <a:extLst>
              <a:ext uri="{FF2B5EF4-FFF2-40B4-BE49-F238E27FC236}">
                <a16:creationId xmlns:a16="http://schemas.microsoft.com/office/drawing/2014/main" id="{BD558D18-C37A-41E6-B4F0-442D5E8FB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FC3F7A-8682-4B71-8162-4F8D76A1E5D0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F4371523-5DB2-469F-BD72-902867104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299B6F6F-C3E2-4E5F-8BB3-C73E7A78DA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90158F7E-DEF0-4113-B217-E31D779A0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442F83-E0A8-4F65-ABAB-36CBAD6E6D1A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>
            <a:extLst>
              <a:ext uri="{FF2B5EF4-FFF2-40B4-BE49-F238E27FC236}">
                <a16:creationId xmlns:a16="http://schemas.microsoft.com/office/drawing/2014/main" id="{48732F44-2AB3-4C46-8B3D-EBB5FF0474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>
            <a:extLst>
              <a:ext uri="{FF2B5EF4-FFF2-40B4-BE49-F238E27FC236}">
                <a16:creationId xmlns:a16="http://schemas.microsoft.com/office/drawing/2014/main" id="{28614F08-F137-4B57-97FD-FE25ECCF3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3BFB43DB-46C9-4BFF-B84F-AF097A556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BC7C72-7924-45DA-9B3C-442DF6FCBD7D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>
            <a:extLst>
              <a:ext uri="{FF2B5EF4-FFF2-40B4-BE49-F238E27FC236}">
                <a16:creationId xmlns:a16="http://schemas.microsoft.com/office/drawing/2014/main" id="{01B3D642-09B2-4251-BEB0-4A33AA5D6D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>
            <a:extLst>
              <a:ext uri="{FF2B5EF4-FFF2-40B4-BE49-F238E27FC236}">
                <a16:creationId xmlns:a16="http://schemas.microsoft.com/office/drawing/2014/main" id="{B8D7C8AC-F090-4B0A-A618-14A84A75E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25C0B760-3B56-4720-9413-24AEEDB61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1ECB52-A157-41E4-A77A-12A941D8D5E0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>
            <a:extLst>
              <a:ext uri="{FF2B5EF4-FFF2-40B4-BE49-F238E27FC236}">
                <a16:creationId xmlns:a16="http://schemas.microsoft.com/office/drawing/2014/main" id="{A07907A2-D65B-4BB3-8239-62FADA2F2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>
            <a:extLst>
              <a:ext uri="{FF2B5EF4-FFF2-40B4-BE49-F238E27FC236}">
                <a16:creationId xmlns:a16="http://schemas.microsoft.com/office/drawing/2014/main" id="{DD81F382-4ED8-4763-9CEE-1C05D7B8D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7892" name="Tijdelijke aanduiding voor dianummer 3">
            <a:extLst>
              <a:ext uri="{FF2B5EF4-FFF2-40B4-BE49-F238E27FC236}">
                <a16:creationId xmlns:a16="http://schemas.microsoft.com/office/drawing/2014/main" id="{5B7DF59A-501E-48C2-9591-B5A512A71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86A7C4-3CDE-4A57-85FA-D6AE7C716739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>
            <a:extLst>
              <a:ext uri="{FF2B5EF4-FFF2-40B4-BE49-F238E27FC236}">
                <a16:creationId xmlns:a16="http://schemas.microsoft.com/office/drawing/2014/main" id="{5D2B4FD3-D2E7-4F60-9097-E3735CDA2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>
            <a:extLst>
              <a:ext uri="{FF2B5EF4-FFF2-40B4-BE49-F238E27FC236}">
                <a16:creationId xmlns:a16="http://schemas.microsoft.com/office/drawing/2014/main" id="{43E286A0-A78D-48C6-810A-BF88AC87E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8916" name="Tijdelijke aanduiding voor dianummer 3">
            <a:extLst>
              <a:ext uri="{FF2B5EF4-FFF2-40B4-BE49-F238E27FC236}">
                <a16:creationId xmlns:a16="http://schemas.microsoft.com/office/drawing/2014/main" id="{07CABE44-159C-43D0-9467-3335444FC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6173E-06AD-4B6B-B8DE-2CC389F8948C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>
            <a:extLst>
              <a:ext uri="{FF2B5EF4-FFF2-40B4-BE49-F238E27FC236}">
                <a16:creationId xmlns:a16="http://schemas.microsoft.com/office/drawing/2014/main" id="{C37E263B-6316-4A89-9FE4-6182E9C83D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>
            <a:extLst>
              <a:ext uri="{FF2B5EF4-FFF2-40B4-BE49-F238E27FC236}">
                <a16:creationId xmlns:a16="http://schemas.microsoft.com/office/drawing/2014/main" id="{48DDEDF0-0BCD-4951-AB88-2309307181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9940" name="Tijdelijke aanduiding voor dianummer 3">
            <a:extLst>
              <a:ext uri="{FF2B5EF4-FFF2-40B4-BE49-F238E27FC236}">
                <a16:creationId xmlns:a16="http://schemas.microsoft.com/office/drawing/2014/main" id="{3D2C7C8E-9340-4996-BCC9-DCFEDE513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0A982-E94D-46F0-935D-07824D5904DA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>
            <a:extLst>
              <a:ext uri="{FF2B5EF4-FFF2-40B4-BE49-F238E27FC236}">
                <a16:creationId xmlns:a16="http://schemas.microsoft.com/office/drawing/2014/main" id="{FC8B121A-5D91-44CF-BF6D-BC1D6086DD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>
            <a:extLst>
              <a:ext uri="{FF2B5EF4-FFF2-40B4-BE49-F238E27FC236}">
                <a16:creationId xmlns:a16="http://schemas.microsoft.com/office/drawing/2014/main" id="{6D747CF9-C004-4E11-98E8-5656DCC85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0964" name="Tijdelijke aanduiding voor dianummer 3">
            <a:extLst>
              <a:ext uri="{FF2B5EF4-FFF2-40B4-BE49-F238E27FC236}">
                <a16:creationId xmlns:a16="http://schemas.microsoft.com/office/drawing/2014/main" id="{4B89D0B4-7A11-4B76-B9D4-8F1AD15C7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1F8EC5-D11B-42AC-AE20-F209A5024D45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>
            <a:extLst>
              <a:ext uri="{FF2B5EF4-FFF2-40B4-BE49-F238E27FC236}">
                <a16:creationId xmlns:a16="http://schemas.microsoft.com/office/drawing/2014/main" id="{E2304C7B-9FB3-4C8A-B900-6ED90056B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>
            <a:extLst>
              <a:ext uri="{FF2B5EF4-FFF2-40B4-BE49-F238E27FC236}">
                <a16:creationId xmlns:a16="http://schemas.microsoft.com/office/drawing/2014/main" id="{457EF6E2-7F7F-4B47-9EE9-D344EAA64C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988" name="Tijdelijke aanduiding voor dianummer 3">
            <a:extLst>
              <a:ext uri="{FF2B5EF4-FFF2-40B4-BE49-F238E27FC236}">
                <a16:creationId xmlns:a16="http://schemas.microsoft.com/office/drawing/2014/main" id="{20EDFC6D-DFB3-4B34-A80C-DFA014F53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9FAC27-A3E4-47BA-8EF7-DE6EB1A9887A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DS logo.png">
            <a:extLst>
              <a:ext uri="{FF2B5EF4-FFF2-40B4-BE49-F238E27FC236}">
                <a16:creationId xmlns:a16="http://schemas.microsoft.com/office/drawing/2014/main" id="{A8F0F5EC-AAA7-4835-9C7E-F3D1FB776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A59300-AC84-4D75-A98E-0116F2BD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B6A57-CB94-460B-9DEB-2D470455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66B546-4950-4FBA-9621-E9BDA92B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E2993-196A-4B5A-B4E9-5306EA53E25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3819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DS logo.png">
            <a:extLst>
              <a:ext uri="{FF2B5EF4-FFF2-40B4-BE49-F238E27FC236}">
                <a16:creationId xmlns:a16="http://schemas.microsoft.com/office/drawing/2014/main" id="{33D58526-DD7C-4127-822C-BE3BF92F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DBDD64-BEF0-4760-B092-0199AEB0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C55B9E-5F40-4497-BDF3-13CF81A9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18B306-6269-4F6C-A28A-3B962A0C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85FF5-7B24-44D6-8159-AE4CB3CE274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086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8A2F-F553-47BB-BCAC-8575B797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2090-BC80-4F49-8624-67CFAFE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7A6F-2059-42A5-A093-0800034B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812C-BF8A-4C98-AA60-B1FD08FA107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078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DS logo.png">
            <a:extLst>
              <a:ext uri="{FF2B5EF4-FFF2-40B4-BE49-F238E27FC236}">
                <a16:creationId xmlns:a16="http://schemas.microsoft.com/office/drawing/2014/main" id="{35980E27-0474-49E7-92BE-737038017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20493F-9F8B-446D-8EA9-0686E8F3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A18F0-B4A2-4D5F-89DF-02B1E06F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E0236-703F-434A-A81E-392C40D7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B1EE-9F51-4455-80ED-F38A8D3524A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14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DS logo.png">
            <a:extLst>
              <a:ext uri="{FF2B5EF4-FFF2-40B4-BE49-F238E27FC236}">
                <a16:creationId xmlns:a16="http://schemas.microsoft.com/office/drawing/2014/main" id="{AC092D67-9FC5-4D62-9B88-36FD2BA10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BF70D-8986-4DF2-9E42-2EF852A1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E2FE09-919E-45EC-B641-1BE8B010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43DCCD-42D0-41FE-8FD0-5BCA51CD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CD099-D54F-4761-91EE-C57E301B577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121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DS logo.png">
            <a:extLst>
              <a:ext uri="{FF2B5EF4-FFF2-40B4-BE49-F238E27FC236}">
                <a16:creationId xmlns:a16="http://schemas.microsoft.com/office/drawing/2014/main" id="{E7E5A377-8532-4169-8A1C-B038B82C5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6C5944-6234-410A-A392-3EFD6F26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372855E-B843-493C-AD01-448F6B03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2E3097D-557D-410B-826B-C5DEDCB6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0AB13-9B0E-49CE-8276-2492CEFB701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9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DS logo.png">
            <a:extLst>
              <a:ext uri="{FF2B5EF4-FFF2-40B4-BE49-F238E27FC236}">
                <a16:creationId xmlns:a16="http://schemas.microsoft.com/office/drawing/2014/main" id="{0FD8E997-98A7-4D2F-B73D-DE4D6287A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9752830-49BB-4261-9FC6-B55AD20F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EA4476D-E637-49B3-A223-67B9AC5C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7BC0786-71BE-41D2-81F9-6D7D2C61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6996-A987-42D9-BC1E-E09427D130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445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DS logo.png">
            <a:extLst>
              <a:ext uri="{FF2B5EF4-FFF2-40B4-BE49-F238E27FC236}">
                <a16:creationId xmlns:a16="http://schemas.microsoft.com/office/drawing/2014/main" id="{53F42A80-A034-4DAC-A251-84D966914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AD5B950-ADCA-4DA0-9EAB-580AAAB2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3E89AA-84DD-45A7-B69B-8615E915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12DDFC2-043E-409A-99F8-A178835E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57780-F2F1-4A39-8751-EE5C5971813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86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DS logo.png">
            <a:extLst>
              <a:ext uri="{FF2B5EF4-FFF2-40B4-BE49-F238E27FC236}">
                <a16:creationId xmlns:a16="http://schemas.microsoft.com/office/drawing/2014/main" id="{CA77C1CD-2A24-427E-9042-FC3328D2B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16C8479-35A3-4618-BB0B-C228F032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B3E3876-40EF-4E61-B045-E5394B42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43196C2-9397-476F-A04F-B1228A27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63A9D-F4B4-4F63-B143-D050B8D9B84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841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DS logo.png">
            <a:extLst>
              <a:ext uri="{FF2B5EF4-FFF2-40B4-BE49-F238E27FC236}">
                <a16:creationId xmlns:a16="http://schemas.microsoft.com/office/drawing/2014/main" id="{BECFA983-3D52-44FB-9AE6-B59F3BE86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69B16E-22DA-4B65-9DD4-B46B9B8A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68E4CB-0A02-408D-8BEA-318CABDF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2CE2B44-CCC8-4F23-9C9C-B2960DF9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F9A3E-7446-4035-A437-87332BBBEAC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481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DS logo.png">
            <a:extLst>
              <a:ext uri="{FF2B5EF4-FFF2-40B4-BE49-F238E27FC236}">
                <a16:creationId xmlns:a16="http://schemas.microsoft.com/office/drawing/2014/main" id="{48F2D4C7-79F6-49D5-A8FC-A1F7BA565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19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5C5091B-8223-4806-B12A-26AF7144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71CBA49-820E-4F82-AADF-A4ED561E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18459E5-84DE-4273-BDF7-2268243C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8EE5-2543-44AD-B754-6427CF41826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981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CFB493-B76D-4312-95B0-15522BDA12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BCD406-7CAF-443A-9B30-E80882DEF9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nl-NL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161-4D67-4586-9864-6E6FEB7EF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7324-D118-43D2-BB14-67688EB2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6E273-73BC-4E85-AFD5-48BE5C4EA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4E8D0D-7A87-4934-9A7A-E7A0C95BC44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CDA196F-AF3D-4AFB-9BEC-0CBE6C2881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2403475"/>
          </a:xfrm>
        </p:spPr>
        <p:txBody>
          <a:bodyPr/>
          <a:lstStyle/>
          <a:p>
            <a:pPr eaLnBrk="1" hangingPunct="1"/>
            <a:r>
              <a:rPr lang="nl-NL" altLang="nl-NL"/>
              <a:t>VDS Solar Systems B.V.</a:t>
            </a:r>
            <a:br>
              <a:rPr lang="nl-NL" altLang="nl-NL"/>
            </a:br>
            <a:r>
              <a:rPr lang="nl-NL" altLang="nl-NL" sz="3200"/>
              <a:t>Zonne-energie, infrarood-heathers, </a:t>
            </a:r>
            <a:br>
              <a:rPr lang="nl-NL" altLang="nl-NL" sz="3200"/>
            </a:br>
            <a:r>
              <a:rPr lang="nl-NL" altLang="nl-NL" sz="3200"/>
              <a:t>Electro-heathers en laadpalen.</a:t>
            </a:r>
          </a:p>
        </p:txBody>
      </p:sp>
      <p:pic>
        <p:nvPicPr>
          <p:cNvPr id="12291" name="Afbeelding 1">
            <a:extLst>
              <a:ext uri="{FF2B5EF4-FFF2-40B4-BE49-F238E27FC236}">
                <a16:creationId xmlns:a16="http://schemas.microsoft.com/office/drawing/2014/main" id="{0CC2A48B-3ECA-4528-ACD8-AADF37503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2664DE24-073F-4871-A35E-169E4EB7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005263"/>
            <a:ext cx="38004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20A3E67-810D-4B48-BE6A-2C6384840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2 type installaties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53AFC59-B892-42EB-87A3-4C98D8BBBA7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/>
              <a:t>Klein zakelijk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nl-NL" altLang="nl-NL" dirty="0"/>
              <a:t>&lt;3X80 </a:t>
            </a:r>
            <a:r>
              <a:rPr lang="nl-NL" altLang="nl-NL" dirty="0" err="1"/>
              <a:t>Amp</a:t>
            </a:r>
            <a:r>
              <a:rPr lang="nl-NL" altLang="nl-NL" dirty="0"/>
              <a:t>.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nl-NL" altLang="nl-NL" dirty="0"/>
              <a:t>Saldering op jaarbasis tot 2023 daarna afbouwregeling tot 2031 (verwachte vergoeding € 0,07/kWh)</a:t>
            </a:r>
          </a:p>
          <a:p>
            <a:pPr marL="342900" lvl="2" indent="-342900" eaLnBrk="1" hangingPunct="1">
              <a:buFont typeface="Arial" charset="0"/>
              <a:buChar char="•"/>
              <a:defRPr/>
            </a:pPr>
            <a:r>
              <a:rPr lang="nl-NL" altLang="nl-NL" sz="3200" dirty="0"/>
              <a:t>Groot zakelijk</a:t>
            </a:r>
          </a:p>
          <a:p>
            <a:pPr lvl="2" eaLnBrk="1" hangingPunct="1">
              <a:defRPr/>
            </a:pPr>
            <a:r>
              <a:rPr lang="nl-NL" altLang="nl-NL" dirty="0"/>
              <a:t>&gt;3X80 </a:t>
            </a:r>
            <a:r>
              <a:rPr lang="nl-NL" altLang="nl-NL" dirty="0" err="1"/>
              <a:t>Amp</a:t>
            </a:r>
            <a:r>
              <a:rPr lang="nl-NL" altLang="nl-NL" dirty="0"/>
              <a:t>.</a:t>
            </a:r>
          </a:p>
          <a:p>
            <a:pPr lvl="2" eaLnBrk="1" hangingPunct="1">
              <a:defRPr/>
            </a:pPr>
            <a:r>
              <a:rPr lang="nl-NL" altLang="nl-NL" dirty="0"/>
              <a:t>SDE+</a:t>
            </a:r>
          </a:p>
          <a:p>
            <a:pPr lvl="2" eaLnBrk="1" hangingPunct="1">
              <a:defRPr/>
            </a:pPr>
            <a:r>
              <a:rPr lang="nl-NL" altLang="nl-NL" dirty="0"/>
              <a:t>Saldering op basis verkoop energie.</a:t>
            </a:r>
          </a:p>
        </p:txBody>
      </p:sp>
      <p:pic>
        <p:nvPicPr>
          <p:cNvPr id="21508" name="Afbeelding 3">
            <a:extLst>
              <a:ext uri="{FF2B5EF4-FFF2-40B4-BE49-F238E27FC236}">
                <a16:creationId xmlns:a16="http://schemas.microsoft.com/office/drawing/2014/main" id="{01D63260-C0E7-4FE0-8CA0-5031C086D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A8B92B1-CE84-4BD6-A22A-F3ADEA72D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Terugverdientijd</a:t>
            </a:r>
          </a:p>
        </p:txBody>
      </p:sp>
      <p:pic>
        <p:nvPicPr>
          <p:cNvPr id="22531" name="Afbeelding 3">
            <a:extLst>
              <a:ext uri="{FF2B5EF4-FFF2-40B4-BE49-F238E27FC236}">
                <a16:creationId xmlns:a16="http://schemas.microsoft.com/office/drawing/2014/main" id="{DE05AF4C-F42B-4BAF-9D1C-B1463B401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D4BC1CA6-6E69-4494-8EA6-0DD2A6F41A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51339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2">
            <a:extLst>
              <a:ext uri="{FF2B5EF4-FFF2-40B4-BE49-F238E27FC236}">
                <a16:creationId xmlns:a16="http://schemas.microsoft.com/office/drawing/2014/main" id="{F2F0D2EB-5505-4564-8DBB-DBF216B3A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el 1">
            <a:extLst>
              <a:ext uri="{FF2B5EF4-FFF2-40B4-BE49-F238E27FC236}">
                <a16:creationId xmlns:a16="http://schemas.microsoft.com/office/drawing/2014/main" id="{7EB62C5D-B9E6-4F60-B1F0-3E5189F2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Berekening</a:t>
            </a:r>
          </a:p>
        </p:txBody>
      </p:sp>
      <p:pic>
        <p:nvPicPr>
          <p:cNvPr id="23556" name="Afbeelding 6">
            <a:extLst>
              <a:ext uri="{FF2B5EF4-FFF2-40B4-BE49-F238E27FC236}">
                <a16:creationId xmlns:a16="http://schemas.microsoft.com/office/drawing/2014/main" id="{0ABFDE5B-281E-4301-9319-550AC5414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313" y="1622425"/>
            <a:ext cx="1295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524">
            <a:extLst>
              <a:ext uri="{FF2B5EF4-FFF2-40B4-BE49-F238E27FC236}">
                <a16:creationId xmlns:a16="http://schemas.microsoft.com/office/drawing/2014/main" id="{7A338BBA-FA10-4C12-8D34-5A4750E2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65263"/>
            <a:ext cx="532288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B72AC63-3274-49CE-94A4-A8604E8F7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Jaaroverzicht</a:t>
            </a:r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01D77854-894A-4039-9A65-C1E9D60E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1978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4">
            <a:extLst>
              <a:ext uri="{FF2B5EF4-FFF2-40B4-BE49-F238E27FC236}">
                <a16:creationId xmlns:a16="http://schemas.microsoft.com/office/drawing/2014/main" id="{CDC29678-FC90-42A2-8FE8-B6A568222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el 1">
            <a:extLst>
              <a:ext uri="{FF2B5EF4-FFF2-40B4-BE49-F238E27FC236}">
                <a16:creationId xmlns:a16="http://schemas.microsoft.com/office/drawing/2014/main" id="{EEF6DA78-9B29-45E2-B7DD-B60F233E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Ballast berekeningen</a:t>
            </a:r>
          </a:p>
        </p:txBody>
      </p:sp>
      <p:sp>
        <p:nvSpPr>
          <p:cNvPr id="25604" name="Tijdelijke aanduiding voor inhoud 1">
            <a:extLst>
              <a:ext uri="{FF2B5EF4-FFF2-40B4-BE49-F238E27FC236}">
                <a16:creationId xmlns:a16="http://schemas.microsoft.com/office/drawing/2014/main" id="{1FB0D7C9-5BA9-4560-AFAC-995214595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VDS berekend de te plaatsen ballast/mtr2 </a:t>
            </a:r>
          </a:p>
          <a:p>
            <a:r>
              <a:rPr lang="nl-NL" altLang="nl-NL"/>
              <a:t>Toetsing dak gebeurt a.d.h.v. de constructeurs gegevens.</a:t>
            </a:r>
          </a:p>
          <a:p>
            <a:r>
              <a:rPr lang="nl-NL" altLang="nl-NL"/>
              <a:t>Gesloten constructie plat dak tussen de 12,3kg en 15kg/mtr2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C665CF83-7240-4A03-8543-3C854073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Referenties in de regio</a:t>
            </a:r>
            <a:br>
              <a:rPr lang="nl-NL" altLang="nl-NL"/>
            </a:br>
            <a:r>
              <a:rPr lang="nl-NL" altLang="nl-NL"/>
              <a:t>DeeDee</a:t>
            </a:r>
          </a:p>
        </p:txBody>
      </p:sp>
      <p:pic>
        <p:nvPicPr>
          <p:cNvPr id="26627" name="Afbeelding 3">
            <a:extLst>
              <a:ext uri="{FF2B5EF4-FFF2-40B4-BE49-F238E27FC236}">
                <a16:creationId xmlns:a16="http://schemas.microsoft.com/office/drawing/2014/main" id="{1EBD09A2-4FDB-43FF-8E17-B252E43C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>
            <a:extLst>
              <a:ext uri="{FF2B5EF4-FFF2-40B4-BE49-F238E27FC236}">
                <a16:creationId xmlns:a16="http://schemas.microsoft.com/office/drawing/2014/main" id="{C41022BC-070A-4410-BD13-6E76F518E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3413"/>
            <a:ext cx="8229600" cy="3919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ijdelijke aanduiding voor inhoud 3">
            <a:extLst>
              <a:ext uri="{FF2B5EF4-FFF2-40B4-BE49-F238E27FC236}">
                <a16:creationId xmlns:a16="http://schemas.microsoft.com/office/drawing/2014/main" id="{D0B89FDB-17ED-4283-87FC-0CA8FBD57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7651" name="Afbeelding 4">
            <a:extLst>
              <a:ext uri="{FF2B5EF4-FFF2-40B4-BE49-F238E27FC236}">
                <a16:creationId xmlns:a16="http://schemas.microsoft.com/office/drawing/2014/main" id="{434792BD-B7ED-427E-BA54-FCB746A54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el 1">
            <a:extLst>
              <a:ext uri="{FF2B5EF4-FFF2-40B4-BE49-F238E27FC236}">
                <a16:creationId xmlns:a16="http://schemas.microsoft.com/office/drawing/2014/main" id="{0E85FEAD-C31C-488E-8570-DFB2009A58EB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/>
              <a:t>LTT, Weert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Tijdelijke aanduiding voor inhoud 3">
            <a:extLst>
              <a:ext uri="{FF2B5EF4-FFF2-40B4-BE49-F238E27FC236}">
                <a16:creationId xmlns:a16="http://schemas.microsoft.com/office/drawing/2014/main" id="{9F8AC83F-2A30-43D3-9D8B-2AC260C23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313" y="1600200"/>
            <a:ext cx="3381375" cy="4525963"/>
          </a:xfrm>
        </p:spPr>
      </p:pic>
      <p:pic>
        <p:nvPicPr>
          <p:cNvPr id="28675" name="Afbeelding 5">
            <a:extLst>
              <a:ext uri="{FF2B5EF4-FFF2-40B4-BE49-F238E27FC236}">
                <a16:creationId xmlns:a16="http://schemas.microsoft.com/office/drawing/2014/main" id="{E99D4497-481A-45D8-B433-0FCE8741E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el 1">
            <a:extLst>
              <a:ext uri="{FF2B5EF4-FFF2-40B4-BE49-F238E27FC236}">
                <a16:creationId xmlns:a16="http://schemas.microsoft.com/office/drawing/2014/main" id="{04920E9F-AD11-47AE-921F-5DB29E1C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Engelen, Someren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3A3D1D60-B3D4-4651-AAC8-3A93E397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Lammers beton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6E6D55CB-9D80-4133-A331-1B05F55E4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1600200"/>
            <a:ext cx="6029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962745F6-9E11-4359-873F-4CEA83F1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Lammers beton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229EF27F-FCF4-4F7E-BF88-0AC4560D2D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2638"/>
            <a:ext cx="8229600" cy="362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FC53EDE-209F-4B50-9776-E18BE35678C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Wie is VDS Solar Systems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2CB81C0-9CFF-4484-BFEC-65CA4730063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Ontstaan uit TKH Group</a:t>
            </a:r>
          </a:p>
          <a:p>
            <a:pPr eaLnBrk="1" hangingPunct="1"/>
            <a:r>
              <a:rPr lang="nl-NL" altLang="nl-NL"/>
              <a:t>15 jaar actief in zonne-energie</a:t>
            </a:r>
          </a:p>
          <a:p>
            <a:pPr eaLnBrk="1" hangingPunct="1"/>
            <a:r>
              <a:rPr lang="nl-NL" altLang="nl-NL"/>
              <a:t>6,5 jaar zelfstandig </a:t>
            </a:r>
          </a:p>
          <a:p>
            <a:pPr eaLnBrk="1" hangingPunct="1"/>
            <a:r>
              <a:rPr lang="nl-NL" altLang="nl-NL"/>
              <a:t>Gevestigd in Weert</a:t>
            </a:r>
          </a:p>
          <a:p>
            <a:pPr eaLnBrk="1" hangingPunct="1"/>
            <a:r>
              <a:rPr lang="nl-NL" altLang="nl-NL"/>
              <a:t>Nieuwbouw gereed 2019</a:t>
            </a:r>
          </a:p>
        </p:txBody>
      </p:sp>
      <p:pic>
        <p:nvPicPr>
          <p:cNvPr id="13316" name="Afbeelding 3">
            <a:extLst>
              <a:ext uri="{FF2B5EF4-FFF2-40B4-BE49-F238E27FC236}">
                <a16:creationId xmlns:a16="http://schemas.microsoft.com/office/drawing/2014/main" id="{94F3EA5C-AB50-4B7F-B9E1-89C2126F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A8EFBDB4-C6D0-4C59-9B08-0EE2DCE1D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3394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36C93A21-6DD1-47D9-9919-D13AF565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Lammers beton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38300739-6CBE-458C-A698-06186F1335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06650"/>
            <a:ext cx="8229600" cy="29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FB6476E-5D3C-4A5D-BD28-2A79A4A616A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Gespecialiseerd in: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C7D7B62-EDDA-45C6-9A19-0E1C19B8B42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Turn-key projecten</a:t>
            </a:r>
          </a:p>
          <a:p>
            <a:pPr lvl="1" eaLnBrk="1" hangingPunct="1"/>
            <a:r>
              <a:rPr lang="nl-NL" altLang="nl-NL"/>
              <a:t>Zakelijk industrieel platte daken</a:t>
            </a:r>
          </a:p>
          <a:p>
            <a:pPr lvl="1" eaLnBrk="1" hangingPunct="1"/>
            <a:r>
              <a:rPr lang="nl-NL" altLang="nl-NL"/>
              <a:t>Zakelijk agrarisch (damwand/ golfplaten)</a:t>
            </a:r>
          </a:p>
          <a:p>
            <a:pPr lvl="1" eaLnBrk="1" hangingPunct="1"/>
            <a:r>
              <a:rPr lang="nl-NL" altLang="nl-NL"/>
              <a:t>Overheid scholen,gemeente gebouwen en afvalverwerkingsinstallaties)</a:t>
            </a:r>
          </a:p>
          <a:p>
            <a:pPr lvl="1" eaLnBrk="1" hangingPunct="1"/>
            <a:r>
              <a:rPr lang="nl-NL" altLang="nl-NL"/>
              <a:t>Particulier regionaal (alle typen daken)</a:t>
            </a:r>
          </a:p>
          <a:p>
            <a:pPr lvl="1" eaLnBrk="1" hangingPunct="1"/>
            <a:endParaRPr lang="nl-NL" altLang="nl-NL"/>
          </a:p>
        </p:txBody>
      </p:sp>
      <p:pic>
        <p:nvPicPr>
          <p:cNvPr id="14340" name="Afbeelding 3">
            <a:extLst>
              <a:ext uri="{FF2B5EF4-FFF2-40B4-BE49-F238E27FC236}">
                <a16:creationId xmlns:a16="http://schemas.microsoft.com/office/drawing/2014/main" id="{3EBAACF6-EB36-4822-B759-48661330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3BD9255-0B34-433A-903A-854CBCAD130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Certificering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9315A56-16D7-4E5B-9916-1424409758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/>
              <a:t>Materialen:</a:t>
            </a:r>
          </a:p>
          <a:p>
            <a:pPr lvl="1" eaLnBrk="1" hangingPunct="1"/>
            <a:r>
              <a:rPr lang="nl-NL" altLang="nl-NL"/>
              <a:t>TUV </a:t>
            </a:r>
          </a:p>
          <a:p>
            <a:pPr lvl="1" eaLnBrk="1" hangingPunct="1"/>
            <a:r>
              <a:rPr lang="nl-NL" altLang="nl-NL"/>
              <a:t>CE </a:t>
            </a:r>
          </a:p>
          <a:p>
            <a:pPr lvl="1" eaLnBrk="1" hangingPunct="1"/>
            <a:r>
              <a:rPr lang="nl-NL" altLang="nl-NL"/>
              <a:t>Chubb (verzekering)</a:t>
            </a:r>
          </a:p>
          <a:p>
            <a:pPr lvl="1" eaLnBrk="1" hangingPunct="1"/>
            <a:endParaRPr lang="nl-NL" altLang="nl-NL" sz="900"/>
          </a:p>
          <a:p>
            <a:pPr lvl="1" eaLnBrk="1" hangingPunct="1"/>
            <a:r>
              <a:rPr lang="nl-NL" altLang="nl-NL"/>
              <a:t>Arbeid:</a:t>
            </a:r>
          </a:p>
          <a:p>
            <a:pPr lvl="2" eaLnBrk="1" hangingPunct="1"/>
            <a:r>
              <a:rPr lang="nl-NL" altLang="nl-NL"/>
              <a:t>Nederlandse medewerkers</a:t>
            </a:r>
          </a:p>
          <a:p>
            <a:pPr lvl="2" eaLnBrk="1" hangingPunct="1"/>
            <a:r>
              <a:rPr lang="nl-NL" altLang="nl-NL"/>
              <a:t>Alle in bezit van VCA of VCA vol</a:t>
            </a:r>
          </a:p>
          <a:p>
            <a:pPr lvl="2" eaLnBrk="1" hangingPunct="1"/>
            <a:r>
              <a:rPr lang="nl-NL" altLang="nl-NL"/>
              <a:t>CEI keur zonne-energie (elektra)</a:t>
            </a:r>
          </a:p>
          <a:p>
            <a:pPr lvl="2" eaLnBrk="1" hangingPunct="1"/>
            <a:endParaRPr lang="nl-NL" altLang="nl-NL"/>
          </a:p>
          <a:p>
            <a:pPr lvl="1" eaLnBrk="1" hangingPunct="1">
              <a:buFont typeface="Arial" panose="020B0604020202020204" pitchFamily="34" charset="0"/>
              <a:buNone/>
            </a:pPr>
            <a:endParaRPr lang="nl-NL" altLang="nl-NL"/>
          </a:p>
        </p:txBody>
      </p:sp>
      <p:pic>
        <p:nvPicPr>
          <p:cNvPr id="15364" name="Afbeelding 3">
            <a:extLst>
              <a:ext uri="{FF2B5EF4-FFF2-40B4-BE49-F238E27FC236}">
                <a16:creationId xmlns:a16="http://schemas.microsoft.com/office/drawing/2014/main" id="{1383A6DF-4CF8-4DF4-A7E4-5C6A38C02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C427C3C-9F29-4003-BF67-ACC27FBA4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Stappenplan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A04DFA-80F8-4C89-AFFB-B6B630030A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nl-NL" altLang="nl-NL"/>
              <a:t>Inventarisatie</a:t>
            </a:r>
          </a:p>
          <a:p>
            <a:pPr lvl="1" eaLnBrk="1" hangingPunct="1"/>
            <a:r>
              <a:rPr lang="nl-NL" altLang="nl-NL"/>
              <a:t>Locatie (ligging t.o.v. het zuiden)</a:t>
            </a:r>
          </a:p>
          <a:p>
            <a:pPr lvl="1" eaLnBrk="1" hangingPunct="1"/>
            <a:r>
              <a:rPr lang="nl-NL" altLang="nl-NL"/>
              <a:t>Type dak (damwand, golfplaten etc.)</a:t>
            </a:r>
          </a:p>
          <a:p>
            <a:pPr lvl="1" eaLnBrk="1" hangingPunct="1"/>
            <a:r>
              <a:rPr lang="nl-NL" altLang="nl-NL"/>
              <a:t>Energie voorziening</a:t>
            </a:r>
          </a:p>
          <a:p>
            <a:pPr lvl="1" eaLnBrk="1" hangingPunct="1"/>
            <a:r>
              <a:rPr lang="nl-NL" altLang="nl-NL"/>
              <a:t>Gewenst vermogen (kWh)</a:t>
            </a:r>
          </a:p>
          <a:p>
            <a:pPr lvl="1" eaLnBrk="1" hangingPunct="1"/>
            <a:r>
              <a:rPr lang="nl-NL" altLang="nl-NL"/>
              <a:t>Materiaal keuze</a:t>
            </a:r>
          </a:p>
          <a:p>
            <a:pPr lvl="1" eaLnBrk="1" hangingPunct="1"/>
            <a:r>
              <a:rPr lang="nl-NL" altLang="nl-NL"/>
              <a:t>Garanties</a:t>
            </a:r>
          </a:p>
          <a:p>
            <a:pPr lvl="1" eaLnBrk="1" hangingPunct="1"/>
            <a:r>
              <a:rPr lang="nl-NL" altLang="nl-NL"/>
              <a:t>Verzekering</a:t>
            </a:r>
          </a:p>
          <a:p>
            <a:pPr lvl="1" eaLnBrk="1" hangingPunct="1"/>
            <a:endParaRPr lang="nl-NL" altLang="nl-NL"/>
          </a:p>
        </p:txBody>
      </p:sp>
      <p:pic>
        <p:nvPicPr>
          <p:cNvPr id="16388" name="Afbeelding 3">
            <a:extLst>
              <a:ext uri="{FF2B5EF4-FFF2-40B4-BE49-F238E27FC236}">
                <a16:creationId xmlns:a16="http://schemas.microsoft.com/office/drawing/2014/main" id="{A129E14A-27CD-42A8-B839-4B4709ADC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zonnekaart desmied.jpg">
            <a:extLst>
              <a:ext uri="{FF2B5EF4-FFF2-40B4-BE49-F238E27FC236}">
                <a16:creationId xmlns:a16="http://schemas.microsoft.com/office/drawing/2014/main" id="{37541978-D653-4A63-9301-9DB01680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31938"/>
            <a:ext cx="40195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Afbeelding 2">
            <a:extLst>
              <a:ext uri="{FF2B5EF4-FFF2-40B4-BE49-F238E27FC236}">
                <a16:creationId xmlns:a16="http://schemas.microsoft.com/office/drawing/2014/main" id="{7C2DE07D-AC51-4F88-9443-C21179AB5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527E8DA4-ACDA-4544-8686-290BB10A2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Zoninstraling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524536C-6861-4EB8-B2A4-84E48C05E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600"/>
              <a:t>Hoe aantrekkelijk zijn zonnepanelen?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91457C-C09F-4EBD-B00B-75096711C3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/>
              <a:t>Klein zakelijk tot en met 3X80 Ampère aansluiting.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nl-NL" altLang="nl-NL" sz="2000" dirty="0"/>
              <a:t>Bij aanleg van een installatie &gt; 25.000kWh. 45,5% aftrekbaar van de belastbare winst en vrije afschrijving. (41% 2020)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/>
              <a:t> Groot zakelijk aansluiting zwaarder dan 3X80 Ampère </a:t>
            </a:r>
            <a:r>
              <a:rPr lang="nl-NL" altLang="nl-NL" sz="2000" dirty="0"/>
              <a:t>Inschrijving SDE+ subsidie (15 jaar vergoeding van RVO op de opgewekte stroom) Kosten verzwaring naar b.v. 3X250 Ampère € 3.400,- incl. 25 </a:t>
            </a:r>
            <a:r>
              <a:rPr lang="nl-NL" altLang="nl-NL" sz="2000" dirty="0" err="1"/>
              <a:t>mtr</a:t>
            </a:r>
            <a:r>
              <a:rPr lang="nl-NL" altLang="nl-NL" sz="2000" dirty="0"/>
              <a:t>. kabel naar dichtstbijzijnde trafo huis. Rest kabellengte € 40,18 per </a:t>
            </a:r>
            <a:r>
              <a:rPr lang="nl-NL" altLang="nl-NL" sz="2000" dirty="0" err="1"/>
              <a:t>mtr</a:t>
            </a:r>
            <a:r>
              <a:rPr lang="nl-NL" altLang="nl-NL" sz="2000" dirty="0"/>
              <a:t>. excl. btw. (levertijd 6 maanden)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000" dirty="0"/>
              <a:t>Particulier, regeling 2020 tot investering van € 10.000,- excl. btw volledige btw teruggave -/- forfait.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altLang="nl-NL" dirty="0"/>
          </a:p>
        </p:txBody>
      </p:sp>
      <p:pic>
        <p:nvPicPr>
          <p:cNvPr id="18436" name="Afbeelding 4">
            <a:extLst>
              <a:ext uri="{FF2B5EF4-FFF2-40B4-BE49-F238E27FC236}">
                <a16:creationId xmlns:a16="http://schemas.microsoft.com/office/drawing/2014/main" id="{2B6CC850-7C29-4CC9-8F15-86F665A51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57C216C-6244-42C0-ACAD-3AEAD0A57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/>
              <a:t>FAQ’s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471615D-318D-4AC8-A7D4-444B1BCBC4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Hoe lang gaan ze mee?</a:t>
            </a:r>
          </a:p>
          <a:p>
            <a:pPr eaLnBrk="1" hangingPunct="1"/>
            <a:r>
              <a:rPr lang="nl-NL" altLang="nl-NL"/>
              <a:t>Garantie?</a:t>
            </a:r>
          </a:p>
          <a:p>
            <a:pPr eaLnBrk="1" hangingPunct="1"/>
            <a:r>
              <a:rPr lang="nl-NL" altLang="nl-NL"/>
              <a:t>R.O.I. ?</a:t>
            </a:r>
          </a:p>
          <a:p>
            <a:pPr eaLnBrk="1" hangingPunct="1"/>
            <a:r>
              <a:rPr lang="nl-NL" altLang="nl-NL"/>
              <a:t>Groenlening 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9F81D240-7404-431F-9503-193C4EC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46799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Afbeelding 4">
            <a:extLst>
              <a:ext uri="{FF2B5EF4-FFF2-40B4-BE49-F238E27FC236}">
                <a16:creationId xmlns:a16="http://schemas.microsoft.com/office/drawing/2014/main" id="{4B7ABFD0-82A6-4BDF-98FC-48C316BCA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3511F64-6716-4884-A2FE-1BA474F92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/>
              <a:t>Wat betekent dit voor de bedrijfsvoering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DEBF055-393E-4093-A17D-B6E4CA58B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/>
              <a:t>Algemeen verbruik reduceren tot “0”</a:t>
            </a:r>
          </a:p>
          <a:p>
            <a:pPr eaLnBrk="1" hangingPunct="1"/>
            <a:r>
              <a:rPr lang="nl-NL" altLang="nl-NL"/>
              <a:t>Tegen gaan van stijging indirecte lasten</a:t>
            </a:r>
          </a:p>
          <a:p>
            <a:pPr eaLnBrk="1" hangingPunct="1"/>
            <a:r>
              <a:rPr lang="nl-NL" altLang="nl-NL"/>
              <a:t>Geld laten renderen</a:t>
            </a:r>
          </a:p>
        </p:txBody>
      </p:sp>
      <p:pic>
        <p:nvPicPr>
          <p:cNvPr id="20484" name="Afbeelding 3">
            <a:extLst>
              <a:ext uri="{FF2B5EF4-FFF2-40B4-BE49-F238E27FC236}">
                <a16:creationId xmlns:a16="http://schemas.microsoft.com/office/drawing/2014/main" id="{6D40C2F1-D447-4DA1-9494-BB64C67F9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2148</TotalTime>
  <Words>393</Words>
  <Application>Microsoft Office PowerPoint</Application>
  <PresentationFormat>Diavoorstelling (4:3)</PresentationFormat>
  <Paragraphs>85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VDS Solar Systems B.V. Zonne-energie, infrarood-heathers,  Electro-heathers en laadpalen.</vt:lpstr>
      <vt:lpstr>Wie is VDS Solar Systems</vt:lpstr>
      <vt:lpstr>Gespecialiseerd in:</vt:lpstr>
      <vt:lpstr>Certificering</vt:lpstr>
      <vt:lpstr>Stappenplan</vt:lpstr>
      <vt:lpstr>Zoninstraling</vt:lpstr>
      <vt:lpstr>Hoe aantrekkelijk zijn zonnepanelen?</vt:lpstr>
      <vt:lpstr>FAQ’s</vt:lpstr>
      <vt:lpstr>Wat betekent dit voor de bedrijfsvoering</vt:lpstr>
      <vt:lpstr>2 type installaties</vt:lpstr>
      <vt:lpstr>Terugverdientijd</vt:lpstr>
      <vt:lpstr>Berekening</vt:lpstr>
      <vt:lpstr>Jaaroverzicht</vt:lpstr>
      <vt:lpstr>Ballast berekeningen</vt:lpstr>
      <vt:lpstr>Referenties in de regio DeeDee</vt:lpstr>
      <vt:lpstr>PowerPoint-presentatie</vt:lpstr>
      <vt:lpstr>Engelen, Someren</vt:lpstr>
      <vt:lpstr>Lammers beton</vt:lpstr>
      <vt:lpstr>Lammers beton</vt:lpstr>
      <vt:lpstr>Lammers beton</vt:lpstr>
    </vt:vector>
  </TitlesOfParts>
  <Company>Electro Draad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VDS Zonne-energie</dc:title>
  <dc:creator>Dennis van der Sanden</dc:creator>
  <cp:lastModifiedBy>tycho kerkhofs</cp:lastModifiedBy>
  <cp:revision>41</cp:revision>
  <cp:lastPrinted>2015-01-14T16:02:45Z</cp:lastPrinted>
  <dcterms:created xsi:type="dcterms:W3CDTF">2014-12-01T08:49:50Z</dcterms:created>
  <dcterms:modified xsi:type="dcterms:W3CDTF">2019-11-27T13:07:04Z</dcterms:modified>
</cp:coreProperties>
</file>