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Default Extension="pdf" ContentType="application/pdf"/>
  <Override PartName="/ppt/notesSlides/notesSlide6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4012" r:id="rId1"/>
  </p:sldMasterIdLst>
  <p:notesMasterIdLst>
    <p:notesMasterId r:id="rId25"/>
  </p:notesMasterIdLst>
  <p:sldIdLst>
    <p:sldId id="419" r:id="rId2"/>
    <p:sldId id="433" r:id="rId3"/>
    <p:sldId id="468" r:id="rId4"/>
    <p:sldId id="469" r:id="rId5"/>
    <p:sldId id="478" r:id="rId6"/>
    <p:sldId id="450" r:id="rId7"/>
    <p:sldId id="451" r:id="rId8"/>
    <p:sldId id="464" r:id="rId9"/>
    <p:sldId id="452" r:id="rId10"/>
    <p:sldId id="462" r:id="rId11"/>
    <p:sldId id="453" r:id="rId12"/>
    <p:sldId id="455" r:id="rId13"/>
    <p:sldId id="471" r:id="rId14"/>
    <p:sldId id="472" r:id="rId15"/>
    <p:sldId id="473" r:id="rId16"/>
    <p:sldId id="474" r:id="rId17"/>
    <p:sldId id="475" r:id="rId18"/>
    <p:sldId id="476" r:id="rId19"/>
    <p:sldId id="477" r:id="rId20"/>
    <p:sldId id="470" r:id="rId21"/>
    <p:sldId id="459" r:id="rId22"/>
    <p:sldId id="445" r:id="rId23"/>
    <p:sldId id="466" r:id="rId2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13DB1D"/>
    <a:srgbClr val="007DDA"/>
  </p:clrMru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  <p:ext uri="{FD5EFAAD-0ECE-453E-9831-46B23BE46B34}">
      <p15:chartTrackingRefBased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25762" autoAdjust="0"/>
    <p:restoredTop sz="82952" autoAdjust="0"/>
  </p:normalViewPr>
  <p:slideViewPr>
    <p:cSldViewPr snapToGrid="0">
      <p:cViewPr varScale="1">
        <p:scale>
          <a:sx n="125" d="100"/>
          <a:sy n="125" d="100"/>
        </p:scale>
        <p:origin x="-96" y="-2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B0B974-B4A3-4776-AB05-FB2BE92E9E6E}" type="datetimeFigureOut">
              <a:rPr lang="en-US" smtClean="0"/>
              <a:pPr/>
              <a:t>20-11-2019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42025F-BC77-486A-982A-C5519D4232E7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73238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2025F-BC77-486A-982A-C5519D4232E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421234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2025F-BC77-486A-982A-C5519D4232E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659482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2025F-BC77-486A-982A-C5519D4232E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659482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2025F-BC77-486A-982A-C5519D4232E7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559280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2025F-BC77-486A-982A-C5519D4232E7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65948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2025F-BC77-486A-982A-C5519D4232E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65948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2025F-BC77-486A-982A-C5519D4232E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146277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2025F-BC77-486A-982A-C5519D4232E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296963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2025F-BC77-486A-982A-C5519D4232E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436917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2025F-BC77-486A-982A-C5519D4232E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659482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2025F-BC77-486A-982A-C5519D4232E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659482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2025F-BC77-486A-982A-C5519D4232E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659482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2025F-BC77-486A-982A-C5519D4232E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65948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5C7E9F1-430E-C34A-8070-859377245D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6098955-ED5F-1F4C-9173-DB99739C1E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464B6FA-19E4-BA4A-AB13-4C46FD00F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356EC-19C3-41B6-B907-E7DF0F9F4AE0}" type="datetime1">
              <a:rPr lang="en-US" smtClean="0"/>
              <a:pPr/>
              <a:t>20-11-2019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94F7172-AAAA-A044-BC41-E0124F17E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A5B575C-A592-5241-8B5E-9CD501B39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F6783-3382-4BF8-8614-65337AF0F98C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58479070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4392A00-6F19-5741-9044-D02EC7D1F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F172714-1F39-894F-8241-895C6EE4BA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7EC900D-6BA7-A241-8356-32CDE1390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356EC-19C3-41B6-B907-E7DF0F9F4AE0}" type="datetime1">
              <a:rPr lang="en-US" smtClean="0"/>
              <a:pPr/>
              <a:t>20-11-2019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9079E9F-C7E4-8141-912D-2A75A480F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19D6B6A-F5A2-9440-BB50-F1AF6982B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F6783-3382-4BF8-8614-65337AF0F98C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76032269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A8CC0F5-E70C-FA4E-95F8-F689C2EF4C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F13B526-58F3-0645-9B32-1E45196DE8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492BA2B-60B3-D84C-8989-60C14395F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356EC-19C3-41B6-B907-E7DF0F9F4AE0}" type="datetime1">
              <a:rPr lang="en-US" smtClean="0"/>
              <a:pPr/>
              <a:t>20-11-2019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B52B1A8-A8FD-7840-ABB2-E60C8AF9F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234F1A6-E8E0-554E-8D12-5819DF4ED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F6783-3382-4BF8-8614-65337AF0F98C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26693007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929E7E7-6C50-3A4B-927E-60B89227B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B04E86E-F031-664B-8B96-3A7389E630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0655449-0E60-D34F-A908-A96BF71D8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356EC-19C3-41B6-B907-E7DF0F9F4AE0}" type="datetime1">
              <a:rPr lang="en-US" smtClean="0"/>
              <a:pPr/>
              <a:t>20-11-2019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D613E57-9684-0047-B822-546D836F4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294E570-7766-B846-88B5-131A9367B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F6783-3382-4BF8-8614-65337AF0F98C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58775630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52B2A5D-6E3A-4040-9EC0-0319C84F6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D0626C3-8B58-224C-804C-B8465264F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74B5A81-7D06-6E47-AAE5-DF4087C1A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356EC-19C3-41B6-B907-E7DF0F9F4AE0}" type="datetime1">
              <a:rPr lang="en-US" smtClean="0"/>
              <a:pPr/>
              <a:t>20-11-2019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7B68ED1-B501-814B-B443-9716037DB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B49D5BB-6072-9146-94ED-99D6BE029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F6783-3382-4BF8-8614-65337AF0F98C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49463528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9571CD2-1B8A-5B4E-9ABC-BF53DB6E7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AF9705E-B0DE-CB47-A976-5142F730AA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98C9923-F1D3-AE46-B8ED-6FFD252CA4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ADC2D41-13CF-E745-B5AC-5B8AAD25C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356EC-19C3-41B6-B907-E7DF0F9F4AE0}" type="datetime1">
              <a:rPr lang="en-US" smtClean="0"/>
              <a:pPr/>
              <a:t>20-11-2019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BE72A6D-0E76-2443-AEFC-C41227B6D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2981AAE-CB06-5449-9D65-DB896D90E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F6783-3382-4BF8-8614-65337AF0F98C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40783771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A781AC5-E671-D746-BC07-04DA738D1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40DB85E-CD10-0E4E-AA20-A091D7AD40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65979F6-1C49-8F49-B6B6-F7A407C8B4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954CF7D-05F4-A649-B44D-D7343DE819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D898961-BA8A-5C4E-B575-8004302D62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8F854DB-1A64-614E-9F57-4358CFCD1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356EC-19C3-41B6-B907-E7DF0F9F4AE0}" type="datetime1">
              <a:rPr lang="en-US" smtClean="0"/>
              <a:pPr/>
              <a:t>20-11-2019</a:t>
            </a:fld>
            <a:endParaRPr lang="en-US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D323A4D-DD35-5E48-B10B-EB288F797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0F5A9B2-509F-6F4C-A6F9-4BFB987E2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F6783-3382-4BF8-8614-65337AF0F98C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20454096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C8644A7-C2EF-2444-BDE8-5DFD402F3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5B15A4A-FAB5-2A4A-971F-E4204C00C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356EC-19C3-41B6-B907-E7DF0F9F4AE0}" type="datetime1">
              <a:rPr lang="en-US" smtClean="0"/>
              <a:pPr/>
              <a:t>20-11-2019</a:t>
            </a:fld>
            <a:endParaRPr lang="en-US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55FF309-4775-3848-82B1-BA3C84A53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8788442-A5E1-7944-B8F9-CD70F2473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F6783-3382-4BF8-8614-65337AF0F98C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19077595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12C5A23-B2D9-3545-B84F-93CDA71A6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356EC-19C3-41B6-B907-E7DF0F9F4AE0}" type="datetime1">
              <a:rPr lang="en-US" smtClean="0"/>
              <a:pPr/>
              <a:t>20-11-2019</a:t>
            </a:fld>
            <a:endParaRPr lang="en-US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37D93D5-7C85-D54D-BF07-50B77E5D5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E8B3B54-CF1D-2B41-A8DC-87723EEE7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F6783-3382-4BF8-8614-65337AF0F98C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60131032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7F9602E-027C-0E4E-A59E-A1CFDE7E4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DB2CD00-EC87-1442-B751-E3BD4645BE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3ECCA14-6F09-0F41-8794-3D531E2C78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EBD0E5F-113F-3A40-8312-B36AE6DEC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356EC-19C3-41B6-B907-E7DF0F9F4AE0}" type="datetime1">
              <a:rPr lang="en-US" smtClean="0"/>
              <a:pPr/>
              <a:t>20-11-2019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B5583FA-8852-494B-B3AE-B8C1D6444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326BDE2-B8C2-814E-A851-BCFFD83AB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F6783-3382-4BF8-8614-65337AF0F98C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93079978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23F1010-A656-BD4F-89C9-BFC9BAC29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FDB0A1C-8D2F-E042-B93D-6621E9F79A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EA13B6D-3CBB-924F-9431-C4C97A106E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DFE11C9-2564-DE4B-AD7A-79B60F41B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356EC-19C3-41B6-B907-E7DF0F9F4AE0}" type="datetime1">
              <a:rPr lang="en-US" smtClean="0"/>
              <a:pPr/>
              <a:t>20-11-2019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222226B-F232-7147-9CC9-1D94EF27B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900C282-C189-FE4E-AB7D-ACDFC3FC4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F6783-3382-4BF8-8614-65337AF0F98C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78801959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03A22BC-36C5-9448-8766-B68DE51AF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0DA2B9F-CE60-884F-AE47-FCB792776E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214C9BA-46F8-EB4D-AF04-AB0B092911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356EC-19C3-41B6-B907-E7DF0F9F4AE0}" type="datetime1">
              <a:rPr lang="en-US" smtClean="0"/>
              <a:pPr/>
              <a:t>20-11-2019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B8F4D78-391E-1C40-8C5C-D4E84A78CD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E80C11A-513E-4541-90FC-D8DB915E3D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6F6783-3382-4BF8-8614-65337AF0F98C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76912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15" r:id="rId3"/>
    <p:sldLayoutId id="2147484016" r:id="rId4"/>
    <p:sldLayoutId id="2147484017" r:id="rId5"/>
    <p:sldLayoutId id="2147484018" r:id="rId6"/>
    <p:sldLayoutId id="2147484019" r:id="rId7"/>
    <p:sldLayoutId id="2147484020" r:id="rId8"/>
    <p:sldLayoutId id="2147484021" r:id="rId9"/>
    <p:sldLayoutId id="2147484022" r:id="rId10"/>
    <p:sldLayoutId id="214748402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pdf"/><Relationship Id="rId5" Type="http://schemas.openxmlformats.org/officeDocument/2006/relationships/image" Target="../media/image23.png"/><Relationship Id="rId6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1.png"/><Relationship Id="rId5" Type="http://schemas.openxmlformats.org/officeDocument/2006/relationships/hyperlink" Target="http://www.lerendleven.nu/indusym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9.jpe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keyport-logo-bann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0510" y="6031361"/>
            <a:ext cx="2725101" cy="653123"/>
          </a:xfrm>
          <a:prstGeom prst="rect">
            <a:avLst/>
          </a:prstGeom>
        </p:spPr>
      </p:pic>
      <p:pic>
        <p:nvPicPr>
          <p:cNvPr id="4" name="Afbeelding 3" descr="Bedrijvenpark Pannenwe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017" y="5463239"/>
            <a:ext cx="2580640" cy="1221245"/>
          </a:xfrm>
          <a:prstGeom prst="rect">
            <a:avLst/>
          </a:prstGeom>
        </p:spPr>
      </p:pic>
      <p:pic>
        <p:nvPicPr>
          <p:cNvPr id="10" name="Afbeelding 9" descr="duurzaam ondernemen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89475" y="359188"/>
            <a:ext cx="7603657" cy="6092622"/>
          </a:xfrm>
          <a:prstGeom prst="rect">
            <a:avLst/>
          </a:prstGeom>
        </p:spPr>
      </p:pic>
      <p:pic>
        <p:nvPicPr>
          <p:cNvPr id="5" name="Afbeelding 4" descr="logo2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333" y="-47001"/>
            <a:ext cx="1831975" cy="183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053709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6432168" y="707320"/>
            <a:ext cx="242624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500" b="1" dirty="0"/>
              <a:t>Collectief</a:t>
            </a:r>
          </a:p>
        </p:txBody>
      </p:sp>
      <p:pic>
        <p:nvPicPr>
          <p:cNvPr id="6" name="Afbeelding 5" descr="keyport-logo-bann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0510" y="6031361"/>
            <a:ext cx="2725101" cy="653123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6432168" y="2012732"/>
            <a:ext cx="5553443" cy="39857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300" dirty="0" err="1"/>
              <a:t>Medicura</a:t>
            </a:r>
            <a:r>
              <a:rPr lang="nl-NL" sz="2300" dirty="0"/>
              <a:t> wil duurzame oplossingen</a:t>
            </a:r>
          </a:p>
          <a:p>
            <a:endParaRPr lang="nl-NL" sz="2300" dirty="0"/>
          </a:p>
          <a:p>
            <a:r>
              <a:rPr lang="nl-NL" sz="2300" dirty="0"/>
              <a:t>Plastic afval wordt granulaat </a:t>
            </a:r>
          </a:p>
          <a:p>
            <a:endParaRPr lang="nl-NL" sz="2300" dirty="0"/>
          </a:p>
          <a:p>
            <a:r>
              <a:rPr lang="nl-NL" sz="2300" dirty="0"/>
              <a:t>Vormgeven innovatieve </a:t>
            </a:r>
            <a:r>
              <a:rPr lang="nl-NL" sz="2300" dirty="0" err="1"/>
              <a:t>bedverhoger</a:t>
            </a:r>
            <a:endParaRPr lang="nl-NL" sz="2300" dirty="0"/>
          </a:p>
          <a:p>
            <a:endParaRPr lang="nl-NL" sz="2300" dirty="0"/>
          </a:p>
          <a:p>
            <a:r>
              <a:rPr lang="nl-NL" sz="2300" dirty="0"/>
              <a:t>Een mal maken voor de </a:t>
            </a:r>
            <a:r>
              <a:rPr lang="nl-NL" sz="2300" dirty="0" err="1"/>
              <a:t>bedverhoger</a:t>
            </a:r>
            <a:endParaRPr lang="nl-NL" sz="2300" dirty="0"/>
          </a:p>
          <a:p>
            <a:endParaRPr lang="nl-NL" sz="2300" dirty="0"/>
          </a:p>
          <a:p>
            <a:r>
              <a:rPr lang="nl-NL" sz="2300" dirty="0"/>
              <a:t>Gaat VDL Kunststoffen de producten maken?</a:t>
            </a:r>
          </a:p>
          <a:p>
            <a:endParaRPr lang="nl-NL" sz="2300" dirty="0"/>
          </a:p>
          <a:p>
            <a:r>
              <a:rPr lang="nl-NL" sz="2300" dirty="0"/>
              <a:t>Wordt dit de nieuwe landelijke standaard?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D112299-80FB-124A-9C94-1150EF3B9B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0"/>
            <a:ext cx="5873262" cy="587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073072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1738728" y="707320"/>
            <a:ext cx="626383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500" b="1" dirty="0"/>
              <a:t>Kansen voor de toekomst</a:t>
            </a:r>
          </a:p>
        </p:txBody>
      </p:sp>
      <p:pic>
        <p:nvPicPr>
          <p:cNvPr id="6" name="Afbeelding 5" descr="keyport-logo-bann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0510" y="6031361"/>
            <a:ext cx="2725101" cy="65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073072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54D89C2-172C-CB4C-A469-0CDA396C7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F6783-3382-4BF8-8614-65337AF0F98C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Afbeelding 4" descr="keyport-logo-bann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0510" y="6031361"/>
            <a:ext cx="2725101" cy="653123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>
            <a:off x="3078480" y="2895600"/>
            <a:ext cx="2306320" cy="187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/>
          <p:cNvSpPr txBox="1"/>
          <p:nvPr/>
        </p:nvSpPr>
        <p:spPr>
          <a:xfrm>
            <a:off x="1738728" y="1917238"/>
            <a:ext cx="8577669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500" b="1" dirty="0">
                <a:solidFill>
                  <a:schemeClr val="accent6">
                    <a:lumMod val="75000"/>
                  </a:schemeClr>
                </a:solidFill>
              </a:rPr>
              <a:t>1. Zonnepanelen en LED verlichting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1730614" y="2895600"/>
            <a:ext cx="10254997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300" dirty="0"/>
              <a:t>Nu</a:t>
            </a:r>
          </a:p>
          <a:p>
            <a:pPr>
              <a:buFontTx/>
              <a:buChar char="-"/>
            </a:pPr>
            <a:r>
              <a:rPr lang="nl-NL" sz="2300" dirty="0"/>
              <a:t> Wens voor zonnepanelen en LED verlichting</a:t>
            </a:r>
          </a:p>
          <a:p>
            <a:pPr>
              <a:buFontTx/>
              <a:buChar char="-"/>
            </a:pPr>
            <a:r>
              <a:rPr lang="nl-NL" sz="2300" dirty="0"/>
              <a:t> Nieuwbouw is sterk genoeg voor zonnepanelen</a:t>
            </a:r>
          </a:p>
          <a:p>
            <a:endParaRPr lang="nl-NL" sz="2300" dirty="0"/>
          </a:p>
          <a:p>
            <a:r>
              <a:rPr lang="nl-NL" sz="2300" dirty="0"/>
              <a:t>Kans</a:t>
            </a:r>
          </a:p>
          <a:p>
            <a:r>
              <a:rPr lang="nl-NL" sz="2300" dirty="0"/>
              <a:t>- Collectief inkopen van zonnepanelen en LED verlichting</a:t>
            </a:r>
          </a:p>
          <a:p>
            <a:pPr>
              <a:buFontTx/>
              <a:buChar char="-"/>
            </a:pPr>
            <a:endParaRPr lang="nl-NL" sz="2300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7E1CB12-9756-0247-AB36-E4E764C6A5AA}"/>
              </a:ext>
            </a:extLst>
          </p:cNvPr>
          <p:cNvSpPr txBox="1"/>
          <p:nvPr/>
        </p:nvSpPr>
        <p:spPr>
          <a:xfrm>
            <a:off x="1738728" y="707320"/>
            <a:ext cx="626383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500" b="1" dirty="0"/>
              <a:t>Kansen voor de toekomst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025348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54D89C2-172C-CB4C-A469-0CDA396C7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F6783-3382-4BF8-8614-65337AF0F98C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Afbeelding 4" descr="keyport-logo-bann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0510" y="6031361"/>
            <a:ext cx="2725101" cy="653123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>
            <a:off x="3078480" y="2895600"/>
            <a:ext cx="2306320" cy="187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/>
          <p:cNvSpPr txBox="1"/>
          <p:nvPr/>
        </p:nvSpPr>
        <p:spPr>
          <a:xfrm>
            <a:off x="1738728" y="1917238"/>
            <a:ext cx="10451644" cy="2169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500" b="1" dirty="0">
                <a:solidFill>
                  <a:schemeClr val="accent6">
                    <a:lumMod val="75000"/>
                  </a:schemeClr>
                </a:solidFill>
              </a:rPr>
              <a:t>2. Centraal afval inzamelen </a:t>
            </a:r>
            <a:r>
              <a:rPr lang="nl-NL" sz="4500" b="1" dirty="0" err="1">
                <a:solidFill>
                  <a:schemeClr val="accent6">
                    <a:lumMod val="75000"/>
                  </a:schemeClr>
                </a:solidFill>
              </a:rPr>
              <a:t>Magnesiumstr</a:t>
            </a:r>
            <a:r>
              <a:rPr lang="nl-NL" sz="4500" b="1" dirty="0">
                <a:solidFill>
                  <a:schemeClr val="accent6">
                    <a:lumMod val="75000"/>
                  </a:schemeClr>
                </a:solidFill>
              </a:rPr>
              <a:t>. </a:t>
            </a:r>
          </a:p>
          <a:p>
            <a:r>
              <a:rPr lang="nl-NL" sz="4500" b="1" dirty="0">
                <a:solidFill>
                  <a:schemeClr val="accent6">
                    <a:lumMod val="75000"/>
                  </a:schemeClr>
                </a:solidFill>
              </a:rPr>
              <a:t>							21 t/m 25</a:t>
            </a:r>
          </a:p>
          <a:p>
            <a:endParaRPr lang="nl-NL" sz="45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1738728" y="3002150"/>
            <a:ext cx="893152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Nu</a:t>
            </a:r>
          </a:p>
          <a:p>
            <a:pPr>
              <a:buFontTx/>
              <a:buChar char="-"/>
            </a:pPr>
            <a:r>
              <a:rPr lang="nl-NL" sz="2400" dirty="0"/>
              <a:t> Papier gezamenlijk inzamelen</a:t>
            </a:r>
          </a:p>
          <a:p>
            <a:pPr>
              <a:buFontTx/>
              <a:buChar char="-"/>
            </a:pPr>
            <a:r>
              <a:rPr lang="nl-NL" sz="2400" dirty="0"/>
              <a:t> Geen plek voor een container</a:t>
            </a:r>
          </a:p>
          <a:p>
            <a:pPr>
              <a:buFontTx/>
              <a:buChar char="-"/>
            </a:pPr>
            <a:r>
              <a:rPr lang="nl-NL" sz="2400" dirty="0"/>
              <a:t> Afval gaat thuis in de prullenbak</a:t>
            </a:r>
          </a:p>
          <a:p>
            <a:pPr>
              <a:buFontTx/>
              <a:buChar char="-"/>
            </a:pPr>
            <a:endParaRPr lang="nl-NL" sz="2400" dirty="0"/>
          </a:p>
          <a:p>
            <a:r>
              <a:rPr lang="nl-NL" sz="2400" dirty="0"/>
              <a:t>Kans</a:t>
            </a:r>
          </a:p>
          <a:p>
            <a:pPr>
              <a:buFontTx/>
              <a:buChar char="-"/>
            </a:pPr>
            <a:r>
              <a:rPr lang="nl-NL" sz="2400" dirty="0"/>
              <a:t> Gezamenlijke afvalbakken</a:t>
            </a:r>
          </a:p>
          <a:p>
            <a:pPr>
              <a:buFontTx/>
              <a:buChar char="-"/>
            </a:pPr>
            <a:r>
              <a:rPr lang="nl-NL" sz="2400" dirty="0"/>
              <a:t> Overkapping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7E1CB12-9756-0247-AB36-E4E764C6A5AA}"/>
              </a:ext>
            </a:extLst>
          </p:cNvPr>
          <p:cNvSpPr txBox="1"/>
          <p:nvPr/>
        </p:nvSpPr>
        <p:spPr>
          <a:xfrm>
            <a:off x="1738728" y="707320"/>
            <a:ext cx="626383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500" b="1" dirty="0"/>
              <a:t>Kansen voor de toekomst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363992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54D89C2-172C-CB4C-A469-0CDA396C7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F6783-3382-4BF8-8614-65337AF0F98C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Afbeelding 4" descr="keyport-logo-bann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0510" y="6031361"/>
            <a:ext cx="2725101" cy="653123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>
            <a:off x="3078480" y="2895600"/>
            <a:ext cx="2306320" cy="187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/>
          <p:cNvSpPr txBox="1"/>
          <p:nvPr/>
        </p:nvSpPr>
        <p:spPr>
          <a:xfrm>
            <a:off x="1738728" y="1917238"/>
            <a:ext cx="290207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500" b="1" dirty="0">
                <a:solidFill>
                  <a:schemeClr val="accent6">
                    <a:lumMod val="75000"/>
                  </a:schemeClr>
                </a:solidFill>
              </a:rPr>
              <a:t>3. Koffiedik</a:t>
            </a:r>
          </a:p>
          <a:p>
            <a:endParaRPr lang="nl-NL" sz="45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566122" y="2878640"/>
            <a:ext cx="893152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Nu</a:t>
            </a:r>
          </a:p>
          <a:p>
            <a:r>
              <a:rPr lang="nl-NL" sz="2400" dirty="0"/>
              <a:t>- Koffiedik bij restafval</a:t>
            </a:r>
          </a:p>
          <a:p>
            <a:pPr marL="342900" indent="-342900">
              <a:buFontTx/>
              <a:buChar char="-"/>
            </a:pPr>
            <a:endParaRPr lang="nl-NL" sz="2400" dirty="0"/>
          </a:p>
          <a:p>
            <a:r>
              <a:rPr lang="nl-NL" sz="2400" dirty="0"/>
              <a:t>Kans</a:t>
            </a:r>
          </a:p>
          <a:p>
            <a:pPr>
              <a:buFontTx/>
              <a:buChar char="-"/>
            </a:pPr>
            <a:r>
              <a:rPr lang="nl-NL" sz="2400" dirty="0"/>
              <a:t> Koffiedik scheiden</a:t>
            </a:r>
          </a:p>
          <a:p>
            <a:pPr>
              <a:buFontTx/>
              <a:buChar char="-"/>
            </a:pPr>
            <a:r>
              <a:rPr lang="nl-NL" sz="2400" dirty="0"/>
              <a:t> Elke 2 weken wordt de emmer geleegd en gereinigd</a:t>
            </a:r>
          </a:p>
          <a:p>
            <a:pPr>
              <a:buFontTx/>
              <a:buChar char="-"/>
            </a:pPr>
            <a:r>
              <a:rPr lang="nl-NL" sz="2400" dirty="0"/>
              <a:t> Kansarme jongere als koerier</a:t>
            </a:r>
          </a:p>
          <a:p>
            <a:pPr>
              <a:buFontTx/>
              <a:buChar char="-"/>
            </a:pPr>
            <a:r>
              <a:rPr lang="nl-NL" sz="2400" dirty="0"/>
              <a:t> Een rapport met bespaarde CO2 uitstoot </a:t>
            </a:r>
          </a:p>
          <a:p>
            <a:pPr>
              <a:buFontTx/>
              <a:buChar char="-"/>
            </a:pPr>
            <a:r>
              <a:rPr lang="nl-NL" sz="2400" dirty="0"/>
              <a:t> Ondersteuning bij interne verandering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7E1CB12-9756-0247-AB36-E4E764C6A5AA}"/>
              </a:ext>
            </a:extLst>
          </p:cNvPr>
          <p:cNvSpPr txBox="1"/>
          <p:nvPr/>
        </p:nvSpPr>
        <p:spPr>
          <a:xfrm>
            <a:off x="1738728" y="707320"/>
            <a:ext cx="626383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500" b="1" dirty="0"/>
              <a:t>Kansen voor de toekomst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C0F4031-C40E-F44A-B308-6771258D379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413217" y="803617"/>
            <a:ext cx="8084755" cy="606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10767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54D89C2-172C-CB4C-A469-0CDA396C7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F6783-3382-4BF8-8614-65337AF0F98C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Afbeelding 4" descr="keyport-logo-bann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0510" y="6031361"/>
            <a:ext cx="2725101" cy="653123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>
            <a:off x="3078480" y="2895600"/>
            <a:ext cx="2306320" cy="187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/>
          <p:cNvSpPr txBox="1"/>
          <p:nvPr/>
        </p:nvSpPr>
        <p:spPr>
          <a:xfrm>
            <a:off x="1738728" y="1917238"/>
            <a:ext cx="375448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500" b="1" dirty="0">
                <a:solidFill>
                  <a:schemeClr val="accent6">
                    <a:lumMod val="75000"/>
                  </a:schemeClr>
                </a:solidFill>
              </a:rPr>
              <a:t>4. Koffiebekers</a:t>
            </a:r>
          </a:p>
          <a:p>
            <a:endParaRPr lang="nl-NL" sz="45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1738728" y="2940030"/>
            <a:ext cx="893152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Nu</a:t>
            </a:r>
          </a:p>
          <a:p>
            <a:pPr>
              <a:buFontTx/>
              <a:buChar char="-"/>
            </a:pPr>
            <a:r>
              <a:rPr lang="nl-NL" sz="2400" dirty="0"/>
              <a:t> Plastic bekers</a:t>
            </a:r>
          </a:p>
          <a:p>
            <a:pPr>
              <a:buFontTx/>
              <a:buChar char="-"/>
            </a:pPr>
            <a:r>
              <a:rPr lang="nl-NL" sz="2400" dirty="0"/>
              <a:t> Papieren bekers bij restafval</a:t>
            </a:r>
          </a:p>
          <a:p>
            <a:endParaRPr lang="nl-NL" sz="2400" dirty="0"/>
          </a:p>
          <a:p>
            <a:r>
              <a:rPr lang="nl-NL" sz="2400" dirty="0"/>
              <a:t>Kans</a:t>
            </a:r>
          </a:p>
          <a:p>
            <a:pPr>
              <a:buFontTx/>
              <a:buChar char="-"/>
            </a:pPr>
            <a:r>
              <a:rPr lang="nl-NL" sz="2400" dirty="0"/>
              <a:t> Gezamenlijk inkopen</a:t>
            </a:r>
          </a:p>
          <a:p>
            <a:pPr>
              <a:buFontTx/>
              <a:buChar char="-"/>
            </a:pPr>
            <a:r>
              <a:rPr lang="nl-NL" sz="2400" dirty="0"/>
              <a:t> Worden opgehaald en gebruikt als compost</a:t>
            </a:r>
          </a:p>
          <a:p>
            <a:pPr>
              <a:buFontTx/>
              <a:buChar char="-"/>
            </a:pPr>
            <a:endParaRPr lang="nl-NL" sz="2400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7E1CB12-9756-0247-AB36-E4E764C6A5AA}"/>
              </a:ext>
            </a:extLst>
          </p:cNvPr>
          <p:cNvSpPr txBox="1"/>
          <p:nvPr/>
        </p:nvSpPr>
        <p:spPr>
          <a:xfrm>
            <a:off x="1738728" y="707320"/>
            <a:ext cx="626383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500" b="1" dirty="0"/>
              <a:t>Kansen voor de toekomst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C5F82BD-E7B1-3A43-B6A3-75C736E067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883184" y="1276330"/>
            <a:ext cx="6467077" cy="403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428317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54D89C2-172C-CB4C-A469-0CDA396C7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F6783-3382-4BF8-8614-65337AF0F98C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Afbeelding 4" descr="keyport-logo-bann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0510" y="6031361"/>
            <a:ext cx="2725101" cy="653123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>
            <a:off x="3078480" y="2895600"/>
            <a:ext cx="2306320" cy="187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/>
          <p:cNvSpPr txBox="1"/>
          <p:nvPr/>
        </p:nvSpPr>
        <p:spPr>
          <a:xfrm>
            <a:off x="1738728" y="1917238"/>
            <a:ext cx="345908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500" b="1" dirty="0">
                <a:solidFill>
                  <a:schemeClr val="accent6">
                    <a:lumMod val="75000"/>
                  </a:schemeClr>
                </a:solidFill>
              </a:rPr>
              <a:t>5. Printpapier</a:t>
            </a:r>
          </a:p>
          <a:p>
            <a:endParaRPr lang="nl-NL" sz="45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1738728" y="2940030"/>
            <a:ext cx="893152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Nu</a:t>
            </a:r>
          </a:p>
          <a:p>
            <a:pPr>
              <a:buFontTx/>
              <a:buChar char="-"/>
            </a:pPr>
            <a:r>
              <a:rPr lang="nl-NL" sz="2400" dirty="0"/>
              <a:t> Virgin printpapier (bomen)</a:t>
            </a:r>
          </a:p>
          <a:p>
            <a:pPr>
              <a:buFontTx/>
              <a:buChar char="-"/>
            </a:pPr>
            <a:endParaRPr lang="nl-NL" sz="2400" dirty="0"/>
          </a:p>
          <a:p>
            <a:r>
              <a:rPr lang="nl-NL" sz="2400" dirty="0"/>
              <a:t>Kans</a:t>
            </a:r>
          </a:p>
          <a:p>
            <a:pPr>
              <a:buFontTx/>
              <a:buChar char="-"/>
            </a:pPr>
            <a:r>
              <a:rPr lang="nl-NL" sz="2400" dirty="0"/>
              <a:t> </a:t>
            </a:r>
            <a:r>
              <a:rPr lang="nl-NL" sz="2400" i="1" u="sng" dirty="0" err="1"/>
              <a:t>Paperwise</a:t>
            </a:r>
            <a:r>
              <a:rPr lang="nl-NL" sz="2400" dirty="0"/>
              <a:t> uit Weert maakt papier van landbouwafval</a:t>
            </a:r>
          </a:p>
          <a:p>
            <a:pPr>
              <a:buFontTx/>
              <a:buChar char="-"/>
            </a:pPr>
            <a:r>
              <a:rPr lang="nl-NL" sz="2400" dirty="0"/>
              <a:t> Dezelfde eigenschappen als normaal papier</a:t>
            </a:r>
          </a:p>
          <a:p>
            <a:pPr>
              <a:buFontTx/>
              <a:buChar char="-"/>
            </a:pPr>
            <a:r>
              <a:rPr lang="nl-NL" sz="2400" dirty="0"/>
              <a:t> Net zo wit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7E1CB12-9756-0247-AB36-E4E764C6A5AA}"/>
              </a:ext>
            </a:extLst>
          </p:cNvPr>
          <p:cNvSpPr txBox="1"/>
          <p:nvPr/>
        </p:nvSpPr>
        <p:spPr>
          <a:xfrm>
            <a:off x="1738728" y="707320"/>
            <a:ext cx="626383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500" b="1" dirty="0"/>
              <a:t>Kansen voor de toekomst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8DE8020-5A2D-7044-AE57-82032A7C9A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069015" y="1941590"/>
            <a:ext cx="5122985" cy="242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331859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54D89C2-172C-CB4C-A469-0CDA396C7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F6783-3382-4BF8-8614-65337AF0F98C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Afbeelding 4" descr="keyport-logo-bann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0510" y="6031361"/>
            <a:ext cx="2725101" cy="653123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>
            <a:off x="3078480" y="2895600"/>
            <a:ext cx="2306320" cy="187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/>
          <p:cNvSpPr txBox="1"/>
          <p:nvPr/>
        </p:nvSpPr>
        <p:spPr>
          <a:xfrm>
            <a:off x="1738728" y="1917238"/>
            <a:ext cx="396172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500" b="1" dirty="0">
                <a:solidFill>
                  <a:schemeClr val="accent6">
                    <a:lumMod val="75000"/>
                  </a:schemeClr>
                </a:solidFill>
              </a:rPr>
              <a:t>6. Oude </a:t>
            </a:r>
            <a:r>
              <a:rPr lang="nl-NL" sz="4500" b="1" dirty="0" err="1">
                <a:solidFill>
                  <a:schemeClr val="accent6">
                    <a:lumMod val="75000"/>
                  </a:schemeClr>
                </a:solidFill>
              </a:rPr>
              <a:t>devices</a:t>
            </a:r>
            <a:endParaRPr lang="nl-NL" sz="4500" b="1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nl-NL" sz="45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1738728" y="2940030"/>
            <a:ext cx="893152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Nu</a:t>
            </a:r>
          </a:p>
          <a:p>
            <a:pPr>
              <a:buFontTx/>
              <a:buChar char="-"/>
            </a:pPr>
            <a:r>
              <a:rPr lang="nl-NL" sz="2400" dirty="0"/>
              <a:t> Ligt ergens in een hoek</a:t>
            </a:r>
          </a:p>
          <a:p>
            <a:pPr>
              <a:buFontTx/>
              <a:buChar char="-"/>
            </a:pPr>
            <a:endParaRPr lang="nl-NL" sz="2400" dirty="0"/>
          </a:p>
          <a:p>
            <a:r>
              <a:rPr lang="nl-NL" sz="2400" dirty="0"/>
              <a:t>Kans</a:t>
            </a:r>
          </a:p>
          <a:p>
            <a:pPr>
              <a:buFontTx/>
              <a:buChar char="-"/>
            </a:pPr>
            <a:r>
              <a:rPr lang="nl-NL" sz="2400" dirty="0"/>
              <a:t> Iedereen ontvangt een bak om te vullen</a:t>
            </a:r>
          </a:p>
          <a:p>
            <a:pPr>
              <a:buFontTx/>
              <a:buChar char="-"/>
            </a:pPr>
            <a:r>
              <a:rPr lang="nl-NL" sz="2400" dirty="0"/>
              <a:t> Week later worden de bakken opgehaald</a:t>
            </a:r>
          </a:p>
          <a:p>
            <a:pPr>
              <a:buFontTx/>
              <a:buChar char="-"/>
            </a:pPr>
            <a:r>
              <a:rPr lang="nl-NL" sz="2400" dirty="0"/>
              <a:t> Daar waar de ICT hergebruikt kon worden ontvangt men een bijdrage</a:t>
            </a:r>
          </a:p>
          <a:p>
            <a:pPr>
              <a:buFontTx/>
              <a:buChar char="-"/>
            </a:pPr>
            <a:r>
              <a:rPr lang="nl-NL" sz="2400" dirty="0"/>
              <a:t> Daar waar dit niet kon worden de grondstoffen gescheiden om goed gerecycled te worden</a:t>
            </a:r>
          </a:p>
          <a:p>
            <a:pPr>
              <a:buFontTx/>
              <a:buChar char="-"/>
            </a:pPr>
            <a:endParaRPr lang="nl-NL" sz="2400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7E1CB12-9756-0247-AB36-E4E764C6A5AA}"/>
              </a:ext>
            </a:extLst>
          </p:cNvPr>
          <p:cNvSpPr txBox="1"/>
          <p:nvPr/>
        </p:nvSpPr>
        <p:spPr>
          <a:xfrm>
            <a:off x="1738728" y="707320"/>
            <a:ext cx="626383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500" b="1" dirty="0"/>
              <a:t>Kansen voor de toekomst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C2ADD61-6E58-CE43-9BBB-1E5E4017B6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204489" y="1418613"/>
            <a:ext cx="7725508" cy="247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489518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54D89C2-172C-CB4C-A469-0CDA396C7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F6783-3382-4BF8-8614-65337AF0F98C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Afbeelding 4" descr="keyport-logo-bann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0510" y="6031361"/>
            <a:ext cx="2725101" cy="653123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>
            <a:off x="3078480" y="2895600"/>
            <a:ext cx="2306320" cy="187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/>
          <p:cNvSpPr txBox="1"/>
          <p:nvPr/>
        </p:nvSpPr>
        <p:spPr>
          <a:xfrm>
            <a:off x="1738728" y="1917238"/>
            <a:ext cx="478028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500" b="1" dirty="0">
                <a:solidFill>
                  <a:schemeClr val="accent6">
                    <a:lumMod val="75000"/>
                  </a:schemeClr>
                </a:solidFill>
              </a:rPr>
              <a:t>7. Wegwerp pallets</a:t>
            </a:r>
          </a:p>
          <a:p>
            <a:endParaRPr lang="nl-NL" sz="45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1738728" y="2940030"/>
            <a:ext cx="893152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Nu</a:t>
            </a:r>
          </a:p>
          <a:p>
            <a:pPr>
              <a:buFontTx/>
              <a:buChar char="-"/>
            </a:pPr>
            <a:r>
              <a:rPr lang="nl-NL" sz="2400" dirty="0"/>
              <a:t> Liggen in de weg</a:t>
            </a:r>
          </a:p>
          <a:p>
            <a:pPr>
              <a:buFontTx/>
              <a:buChar char="-"/>
            </a:pPr>
            <a:r>
              <a:rPr lang="nl-NL" sz="2400" dirty="0"/>
              <a:t> Kennis haalt het hout op voor in de kachel</a:t>
            </a:r>
          </a:p>
          <a:p>
            <a:pPr>
              <a:buFontTx/>
              <a:buChar char="-"/>
            </a:pPr>
            <a:endParaRPr lang="nl-NL" sz="2400" dirty="0"/>
          </a:p>
          <a:p>
            <a:r>
              <a:rPr lang="nl-NL" sz="2400" dirty="0"/>
              <a:t>Kans</a:t>
            </a:r>
          </a:p>
          <a:p>
            <a:pPr>
              <a:buFontTx/>
              <a:buChar char="-"/>
            </a:pPr>
            <a:r>
              <a:rPr lang="nl-NL" sz="2400" dirty="0"/>
              <a:t> </a:t>
            </a:r>
            <a:r>
              <a:rPr lang="nl-NL" sz="2400" i="1" u="sng" dirty="0" err="1"/>
              <a:t>Rotom</a:t>
            </a:r>
            <a:r>
              <a:rPr lang="nl-NL" sz="2400" dirty="0"/>
              <a:t> uit Maasbracht organiseert een trailer</a:t>
            </a:r>
          </a:p>
          <a:p>
            <a:pPr>
              <a:buFontTx/>
              <a:buChar char="-"/>
            </a:pPr>
            <a:r>
              <a:rPr lang="nl-NL" sz="2400" dirty="0"/>
              <a:t> Wegwerppallets verzamelen</a:t>
            </a:r>
          </a:p>
          <a:p>
            <a:pPr>
              <a:buFontTx/>
              <a:buChar char="-"/>
            </a:pPr>
            <a:r>
              <a:rPr lang="nl-NL" sz="2400" dirty="0"/>
              <a:t> </a:t>
            </a:r>
            <a:r>
              <a:rPr lang="nl-NL" sz="2400" i="1" u="sng" dirty="0" err="1"/>
              <a:t>Rotom</a:t>
            </a:r>
            <a:r>
              <a:rPr lang="nl-NL" sz="2400" dirty="0"/>
              <a:t> wisselt de trailer om als deze vol is</a:t>
            </a:r>
          </a:p>
          <a:p>
            <a:pPr>
              <a:buFontTx/>
              <a:buChar char="-"/>
            </a:pPr>
            <a:r>
              <a:rPr lang="nl-NL" sz="2400" dirty="0"/>
              <a:t> Afhankelijk van de status van de pallets betaalt </a:t>
            </a:r>
            <a:r>
              <a:rPr lang="nl-NL" sz="2400" i="1" u="sng" dirty="0" err="1"/>
              <a:t>Rotom</a:t>
            </a:r>
            <a:r>
              <a:rPr lang="nl-NL" sz="2400" dirty="0"/>
              <a:t> een vergoeding</a:t>
            </a:r>
          </a:p>
          <a:p>
            <a:pPr>
              <a:buFontTx/>
              <a:buChar char="-"/>
            </a:pPr>
            <a:endParaRPr lang="nl-NL" sz="2400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7E1CB12-9756-0247-AB36-E4E764C6A5AA}"/>
              </a:ext>
            </a:extLst>
          </p:cNvPr>
          <p:cNvSpPr txBox="1"/>
          <p:nvPr/>
        </p:nvSpPr>
        <p:spPr>
          <a:xfrm>
            <a:off x="1738728" y="707320"/>
            <a:ext cx="626383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500" b="1" dirty="0"/>
              <a:t>Kansen voor de toekomst</a:t>
            </a:r>
          </a:p>
        </p:txBody>
      </p:sp>
      <p:pic>
        <p:nvPicPr>
          <p:cNvPr id="11" name="Afbeelding 10" descr="sp-droppedtrailer-e1470079178723-300x135.jpg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6275A6E-0E10-7841-9BFF-6C5BCD8514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000" y="1386640"/>
            <a:ext cx="5080000" cy="228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893614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54D89C2-172C-CB4C-A469-0CDA396C7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F6783-3382-4BF8-8614-65337AF0F98C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Afbeelding 4" descr="keyport-logo-bann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0510" y="6031361"/>
            <a:ext cx="2725101" cy="653123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>
            <a:off x="3078480" y="2895600"/>
            <a:ext cx="2306320" cy="187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/>
          <p:cNvSpPr txBox="1"/>
          <p:nvPr/>
        </p:nvSpPr>
        <p:spPr>
          <a:xfrm>
            <a:off x="1738728" y="1917238"/>
            <a:ext cx="362804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500" b="1" dirty="0">
                <a:solidFill>
                  <a:schemeClr val="accent6">
                    <a:lumMod val="75000"/>
                  </a:schemeClr>
                </a:solidFill>
              </a:rPr>
              <a:t>8. EPAL pallets</a:t>
            </a:r>
          </a:p>
          <a:p>
            <a:endParaRPr lang="nl-NL" sz="45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1738728" y="2940030"/>
            <a:ext cx="893152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Nu</a:t>
            </a:r>
          </a:p>
          <a:p>
            <a:pPr>
              <a:buFontTx/>
              <a:buChar char="-"/>
            </a:pPr>
            <a:r>
              <a:rPr lang="nl-NL" sz="2400" dirty="0"/>
              <a:t> Liggen in de weg</a:t>
            </a:r>
          </a:p>
          <a:p>
            <a:pPr>
              <a:buFontTx/>
              <a:buChar char="-"/>
            </a:pPr>
            <a:r>
              <a:rPr lang="nl-NL" sz="2400" dirty="0"/>
              <a:t> Te weinig om op te laten halen</a:t>
            </a:r>
          </a:p>
          <a:p>
            <a:endParaRPr lang="nl-NL" sz="2400" dirty="0"/>
          </a:p>
          <a:p>
            <a:r>
              <a:rPr lang="nl-NL" sz="2400" dirty="0"/>
              <a:t>Kans</a:t>
            </a:r>
          </a:p>
          <a:p>
            <a:pPr>
              <a:buFontTx/>
              <a:buChar char="-"/>
            </a:pPr>
            <a:r>
              <a:rPr lang="nl-NL" sz="2400" dirty="0"/>
              <a:t> Verkoop ze door aan buurondernemer die een verkoopkanaal geregeld heeft</a:t>
            </a:r>
          </a:p>
          <a:p>
            <a:pPr>
              <a:buFontTx/>
              <a:buChar char="-"/>
            </a:pPr>
            <a:endParaRPr lang="nl-NL" sz="2400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7E1CB12-9756-0247-AB36-E4E764C6A5AA}"/>
              </a:ext>
            </a:extLst>
          </p:cNvPr>
          <p:cNvSpPr txBox="1"/>
          <p:nvPr/>
        </p:nvSpPr>
        <p:spPr>
          <a:xfrm>
            <a:off x="1738728" y="707320"/>
            <a:ext cx="626383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500" b="1" dirty="0"/>
              <a:t>Kansen voor de toekomst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E6C5D05-331F-D24E-A54E-8DE84611B9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855677" y="2082353"/>
            <a:ext cx="6066824" cy="267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539116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1738728" y="707320"/>
            <a:ext cx="5735544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500" b="1" dirty="0"/>
              <a:t>Wat is het projectplan?</a:t>
            </a:r>
          </a:p>
        </p:txBody>
      </p:sp>
      <p:pic>
        <p:nvPicPr>
          <p:cNvPr id="6" name="Afbeelding 5" descr="keyport-logo-bann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0510" y="6031361"/>
            <a:ext cx="2725101" cy="653123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1757680" y="2448560"/>
            <a:ext cx="77520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nl-NL" sz="2500" dirty="0"/>
              <a:t>Inspiratiesessie</a:t>
            </a:r>
          </a:p>
          <a:p>
            <a:pPr marL="342900" indent="-342900">
              <a:buAutoNum type="arabicPeriod"/>
            </a:pPr>
            <a:r>
              <a:rPr lang="nl-NL" sz="2500" dirty="0"/>
              <a:t>Bedrijvenscans, gratis voor alle ondernemers</a:t>
            </a:r>
          </a:p>
          <a:p>
            <a:pPr marL="342900" indent="-342900">
              <a:buAutoNum type="arabicPeriod"/>
            </a:pPr>
            <a:r>
              <a:rPr lang="nl-NL" sz="2500" dirty="0"/>
              <a:t>Inventarisatie van kansen</a:t>
            </a:r>
          </a:p>
          <a:p>
            <a:pPr marL="342900" indent="-342900">
              <a:buAutoNum type="arabicPeriod"/>
            </a:pPr>
            <a:r>
              <a:rPr lang="nl-NL" sz="2500" dirty="0"/>
              <a:t>Ondersteuning bij de realisatie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CA37907-1962-774B-A1B3-EE7665912FE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295573" y="-826639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073072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54D89C2-172C-CB4C-A469-0CDA396C7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F6783-3382-4BF8-8614-65337AF0F98C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Afbeelding 4" descr="keyport-logo-bann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0510" y="6031361"/>
            <a:ext cx="2725101" cy="653123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>
            <a:off x="3078480" y="2895600"/>
            <a:ext cx="2306320" cy="187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/>
          <p:cNvSpPr txBox="1"/>
          <p:nvPr/>
        </p:nvSpPr>
        <p:spPr>
          <a:xfrm>
            <a:off x="1738728" y="1917238"/>
            <a:ext cx="2947410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500" b="1" dirty="0">
                <a:solidFill>
                  <a:schemeClr val="accent6">
                    <a:lumMod val="75000"/>
                  </a:schemeClr>
                </a:solidFill>
              </a:rPr>
              <a:t>9. Restafval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1730614" y="2895600"/>
            <a:ext cx="1046138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Nu</a:t>
            </a:r>
          </a:p>
          <a:p>
            <a:pPr>
              <a:buFontTx/>
              <a:buChar char="-"/>
            </a:pPr>
            <a:r>
              <a:rPr lang="nl-NL" sz="2400" dirty="0"/>
              <a:t> Elke ondernemer organiseert zelfstandig de afvalverwerking</a:t>
            </a:r>
          </a:p>
          <a:p>
            <a:pPr>
              <a:buFontTx/>
              <a:buChar char="-"/>
            </a:pPr>
            <a:r>
              <a:rPr lang="nl-NL" sz="2400" dirty="0"/>
              <a:t> Dus veel verschillende partijen</a:t>
            </a:r>
          </a:p>
          <a:p>
            <a:pPr>
              <a:buFontTx/>
              <a:buChar char="-"/>
            </a:pPr>
            <a:r>
              <a:rPr lang="nl-NL" sz="2400" dirty="0"/>
              <a:t> En veel verschillende prijsafspraken</a:t>
            </a:r>
          </a:p>
          <a:p>
            <a:pPr>
              <a:buFontTx/>
              <a:buChar char="-"/>
            </a:pPr>
            <a:endParaRPr lang="nl-NL" sz="2400" dirty="0"/>
          </a:p>
          <a:p>
            <a:r>
              <a:rPr lang="nl-NL" sz="2400" dirty="0"/>
              <a:t>Kans</a:t>
            </a:r>
          </a:p>
          <a:p>
            <a:pPr>
              <a:buFontTx/>
              <a:buChar char="-"/>
            </a:pPr>
            <a:r>
              <a:rPr lang="nl-NL" sz="2400" dirty="0"/>
              <a:t> Collectief inkopen bij een partij, met een duurzame oplossing per reststroom </a:t>
            </a:r>
          </a:p>
          <a:p>
            <a:pPr>
              <a:buFontTx/>
              <a:buChar char="-"/>
            </a:pPr>
            <a:r>
              <a:rPr lang="nl-NL" sz="2400" dirty="0"/>
              <a:t> </a:t>
            </a:r>
            <a:r>
              <a:rPr lang="nl-NL" sz="2400" dirty="0" err="1"/>
              <a:t>Ontzorging</a:t>
            </a:r>
            <a:r>
              <a:rPr lang="nl-NL" sz="2400" dirty="0"/>
              <a:t> per bedrijf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7E1CB12-9756-0247-AB36-E4E764C6A5AA}"/>
              </a:ext>
            </a:extLst>
          </p:cNvPr>
          <p:cNvSpPr txBox="1"/>
          <p:nvPr/>
        </p:nvSpPr>
        <p:spPr>
          <a:xfrm>
            <a:off x="1738728" y="707320"/>
            <a:ext cx="626383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500" b="1" dirty="0"/>
              <a:t>Kansen voor de toekomst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B7D1EE8-11D1-0640-8E60-7CD20C1E55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8138898" y="-13349"/>
            <a:ext cx="4053102" cy="270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773200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54D89C2-172C-CB4C-A469-0CDA396C7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F6783-3382-4BF8-8614-65337AF0F98C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5" name="Afbeelding 4" descr="keyport-logo-bann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0510" y="6031361"/>
            <a:ext cx="2725101" cy="653123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>
            <a:off x="3078480" y="2895600"/>
            <a:ext cx="2306320" cy="187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/>
          <p:cNvSpPr txBox="1"/>
          <p:nvPr/>
        </p:nvSpPr>
        <p:spPr>
          <a:xfrm>
            <a:off x="1738728" y="707320"/>
            <a:ext cx="6137770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500" b="1" dirty="0"/>
              <a:t>Waar liggen nog kansen?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1645920" y="2001520"/>
            <a:ext cx="8427307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300" dirty="0"/>
          </a:p>
          <a:p>
            <a:endParaRPr lang="nl-NL" sz="2300" dirty="0"/>
          </a:p>
          <a:p>
            <a:pPr>
              <a:buFontTx/>
              <a:buChar char="-"/>
            </a:pPr>
            <a:r>
              <a:rPr lang="nl-NL" sz="2300" dirty="0"/>
              <a:t> Hout afval</a:t>
            </a:r>
          </a:p>
          <a:p>
            <a:pPr>
              <a:buFontTx/>
              <a:buChar char="-"/>
            </a:pPr>
            <a:endParaRPr lang="nl-NL" sz="2300" dirty="0"/>
          </a:p>
          <a:p>
            <a:pPr>
              <a:buFontTx/>
              <a:buChar char="-"/>
            </a:pPr>
            <a:r>
              <a:rPr lang="nl-NL" sz="2300" dirty="0"/>
              <a:t> Pallets van karton, net zo sterk en gemaakt op het bedrijventerrein!</a:t>
            </a:r>
          </a:p>
          <a:p>
            <a:pPr>
              <a:buFontTx/>
              <a:buChar char="-"/>
            </a:pPr>
            <a:endParaRPr lang="nl-NL" sz="2300" dirty="0"/>
          </a:p>
          <a:p>
            <a:pPr>
              <a:buFontTx/>
              <a:buChar char="-"/>
            </a:pPr>
            <a:r>
              <a:rPr lang="nl-NL" sz="2300" dirty="0"/>
              <a:t> Waar zie jij nog kansen?</a:t>
            </a:r>
          </a:p>
          <a:p>
            <a:pPr>
              <a:buFontTx/>
              <a:buChar char="-"/>
            </a:pPr>
            <a:endParaRPr lang="nl-NL" sz="23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025348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IMG_107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564433">
            <a:off x="3988622" y="198371"/>
            <a:ext cx="8843518" cy="6632640"/>
          </a:xfrm>
          <a:prstGeom prst="rect">
            <a:avLst/>
          </a:prstGeom>
        </p:spPr>
      </p:pic>
      <p:pic>
        <p:nvPicPr>
          <p:cNvPr id="4" name="Afbeelding 3" descr="poster Ba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 rot="20922214">
            <a:off x="757918" y="1444672"/>
            <a:ext cx="3611826" cy="5109066"/>
          </a:xfrm>
          <a:prstGeom prst="rect">
            <a:avLst/>
          </a:prstGeom>
        </p:spPr>
      </p:pic>
      <p:pic>
        <p:nvPicPr>
          <p:cNvPr id="5" name="Afbeelding 4" descr="keyport-logo-banne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0510" y="6031361"/>
            <a:ext cx="2725101" cy="653123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798647" y="601812"/>
            <a:ext cx="11186964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500" b="1" dirty="0">
                <a:solidFill>
                  <a:srgbClr val="FF0000"/>
                </a:solidFill>
              </a:rPr>
              <a:t>Hoe neem je collega’s mee in de verandering?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637797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898EAE9-BF85-6A43-889A-895728C6B4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132080"/>
            <a:ext cx="9693408" cy="6858000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4817208" y="687000"/>
            <a:ext cx="570751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4500" b="1" dirty="0"/>
              <a:t>Laat je extra inspireren</a:t>
            </a:r>
          </a:p>
        </p:txBody>
      </p:sp>
      <p:pic>
        <p:nvPicPr>
          <p:cNvPr id="6" name="Afbeelding 5" descr="keyport-logo-bann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0510" y="6031361"/>
            <a:ext cx="2725101" cy="653123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4988560" y="2479040"/>
            <a:ext cx="90424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nl-NL" sz="2500" dirty="0"/>
              <a:t>3 december 2019 bij WEPA Nederland in Swalmen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7834728" y="3106163"/>
            <a:ext cx="3806235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300" dirty="0">
                <a:hlinkClick r:id="rId5"/>
              </a:rPr>
              <a:t>www.lerendleven.nu/indusym</a:t>
            </a:r>
            <a:endParaRPr lang="nl-NL" sz="2300" dirty="0"/>
          </a:p>
          <a:p>
            <a:endParaRPr lang="nl-NL" sz="2300" dirty="0"/>
          </a:p>
          <a:p>
            <a:endParaRPr lang="nl-NL" sz="2300" dirty="0"/>
          </a:p>
          <a:p>
            <a:endParaRPr lang="nl-NL" sz="23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07307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1738728" y="707320"/>
            <a:ext cx="5735544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500" b="1" dirty="0"/>
              <a:t>Wat is het projectplan?</a:t>
            </a:r>
          </a:p>
        </p:txBody>
      </p:sp>
      <p:pic>
        <p:nvPicPr>
          <p:cNvPr id="6" name="Afbeelding 5" descr="keyport-logo-bann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0510" y="6031361"/>
            <a:ext cx="2725101" cy="653123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1757680" y="2448560"/>
            <a:ext cx="112725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nl-NL" sz="2500" dirty="0"/>
              <a:t>Inspiratiesessie – </a:t>
            </a:r>
            <a:r>
              <a:rPr lang="nl-NL" sz="2500" dirty="0">
                <a:solidFill>
                  <a:srgbClr val="FF0000"/>
                </a:solidFill>
              </a:rPr>
              <a:t>Ledenvergadering bij </a:t>
            </a:r>
            <a:r>
              <a:rPr lang="nl-NL" sz="2500" dirty="0" err="1">
                <a:solidFill>
                  <a:srgbClr val="FF0000"/>
                </a:solidFill>
              </a:rPr>
              <a:t>JinTV</a:t>
            </a:r>
            <a:endParaRPr lang="nl-NL" sz="2500" dirty="0"/>
          </a:p>
          <a:p>
            <a:pPr marL="342900" indent="-342900">
              <a:buAutoNum type="arabicPeriod"/>
            </a:pPr>
            <a:r>
              <a:rPr lang="nl-NL" sz="2500" dirty="0"/>
              <a:t>Bedrijvenscans, gratis voor alle ondernemers – </a:t>
            </a:r>
            <a:r>
              <a:rPr lang="nl-NL" sz="2500" dirty="0">
                <a:solidFill>
                  <a:srgbClr val="FF0000"/>
                </a:solidFill>
              </a:rPr>
              <a:t>44 deelnemers</a:t>
            </a:r>
            <a:endParaRPr lang="nl-NL" sz="2500" dirty="0"/>
          </a:p>
          <a:p>
            <a:pPr marL="342900" indent="-342900">
              <a:buAutoNum type="arabicPeriod"/>
            </a:pPr>
            <a:r>
              <a:rPr lang="nl-NL" sz="2500" dirty="0"/>
              <a:t>Inventarisatie van kansen – </a:t>
            </a:r>
            <a:r>
              <a:rPr lang="nl-NL" sz="2500" dirty="0">
                <a:solidFill>
                  <a:srgbClr val="FF0000"/>
                </a:solidFill>
              </a:rPr>
              <a:t>Vandaag te bespreken</a:t>
            </a:r>
            <a:endParaRPr lang="nl-NL" sz="2500" dirty="0"/>
          </a:p>
          <a:p>
            <a:pPr marL="342900" indent="-342900">
              <a:buAutoNum type="arabicPeriod"/>
            </a:pPr>
            <a:r>
              <a:rPr lang="nl-NL" sz="2500" dirty="0"/>
              <a:t>Ondersteuning bij de realisatie 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885054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1738728" y="707320"/>
            <a:ext cx="5735544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500" b="1" dirty="0"/>
              <a:t>Wat is het projectplan?</a:t>
            </a:r>
          </a:p>
        </p:txBody>
      </p:sp>
      <p:pic>
        <p:nvPicPr>
          <p:cNvPr id="6" name="Afbeelding 5" descr="keyport-logo-bann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0510" y="6031361"/>
            <a:ext cx="2725101" cy="653123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0D40D0E-220C-6344-A734-B5A9C3727D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2338892"/>
            <a:ext cx="12192000" cy="218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095695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1738728" y="707320"/>
            <a:ext cx="5735544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500" b="1" dirty="0"/>
              <a:t>Wat is het projectplan?</a:t>
            </a:r>
          </a:p>
        </p:txBody>
      </p:sp>
      <p:pic>
        <p:nvPicPr>
          <p:cNvPr id="6" name="Afbeelding 5" descr="keyport-logo-bann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0510" y="6031361"/>
            <a:ext cx="2725101" cy="653123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0D40D0E-220C-6344-A734-B5A9C3727D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2338892"/>
            <a:ext cx="12192000" cy="2180216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1EE3BCA-B63F-8B43-AA5D-D87838D7E8B6}"/>
              </a:ext>
            </a:extLst>
          </p:cNvPr>
          <p:cNvSpPr txBox="1"/>
          <p:nvPr/>
        </p:nvSpPr>
        <p:spPr>
          <a:xfrm rot="20884644">
            <a:off x="3571041" y="2892538"/>
            <a:ext cx="60202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000" b="1" dirty="0">
                <a:solidFill>
                  <a:srgbClr val="FF0000"/>
                </a:solidFill>
              </a:rPr>
              <a:t>VERTROUWELIJK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160224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1738728" y="707320"/>
            <a:ext cx="3049296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500" b="1" dirty="0"/>
              <a:t>Een-op-een </a:t>
            </a:r>
          </a:p>
        </p:txBody>
      </p:sp>
      <p:pic>
        <p:nvPicPr>
          <p:cNvPr id="6" name="Afbeelding 5" descr="keyport-logo-bann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0510" y="6031361"/>
            <a:ext cx="2725101" cy="653123"/>
          </a:xfrm>
          <a:prstGeom prst="rect">
            <a:avLst/>
          </a:prstGeom>
        </p:spPr>
      </p:pic>
      <p:pic>
        <p:nvPicPr>
          <p:cNvPr id="8" name="Afbeelding 7" descr="IMG_0465-mi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91547"/>
            <a:ext cx="3799840" cy="5066454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4318000" y="2418080"/>
            <a:ext cx="447039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300" dirty="0"/>
              <a:t>Lege jerrycans met </a:t>
            </a:r>
            <a:r>
              <a:rPr lang="nl-NL" sz="2300" dirty="0" err="1"/>
              <a:t>hydrauliek</a:t>
            </a:r>
            <a:r>
              <a:rPr lang="nl-NL" sz="2300" dirty="0"/>
              <a:t> olie</a:t>
            </a:r>
          </a:p>
          <a:p>
            <a:endParaRPr lang="nl-NL" sz="2300" dirty="0"/>
          </a:p>
          <a:p>
            <a:r>
              <a:rPr lang="nl-NL" sz="2300" dirty="0"/>
              <a:t>Niet langer naar de afval verwerker </a:t>
            </a:r>
          </a:p>
          <a:p>
            <a:endParaRPr lang="nl-NL" sz="2300" dirty="0"/>
          </a:p>
          <a:p>
            <a:r>
              <a:rPr lang="nl-NL" sz="2300" dirty="0"/>
              <a:t>Nu hergebruiken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073072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1738728" y="707320"/>
            <a:ext cx="2919454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500" b="1" dirty="0"/>
              <a:t>Een-op-een</a:t>
            </a:r>
          </a:p>
        </p:txBody>
      </p:sp>
      <p:pic>
        <p:nvPicPr>
          <p:cNvPr id="6" name="Afbeelding 5" descr="keyport-logo-bann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0510" y="6031361"/>
            <a:ext cx="2725101" cy="653123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4658182" y="1813644"/>
            <a:ext cx="6417270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300" dirty="0"/>
              <a:t>Pallets niet langer nieuw geproduceerd</a:t>
            </a:r>
          </a:p>
          <a:p>
            <a:endParaRPr lang="nl-NL" sz="2300" dirty="0"/>
          </a:p>
          <a:p>
            <a:r>
              <a:rPr lang="nl-NL" sz="2300" dirty="0"/>
              <a:t>In plaats daarvan worden kapotte pallets gerecycled</a:t>
            </a:r>
          </a:p>
        </p:txBody>
      </p:sp>
      <p:pic>
        <p:nvPicPr>
          <p:cNvPr id="7" name="Afbeelding 6" descr="920000011151548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89300"/>
            <a:ext cx="6985000" cy="356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073072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1738728" y="707320"/>
            <a:ext cx="2919454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500" b="1" dirty="0"/>
              <a:t>Een-op-een</a:t>
            </a:r>
          </a:p>
        </p:txBody>
      </p:sp>
      <p:pic>
        <p:nvPicPr>
          <p:cNvPr id="6" name="Afbeelding 5" descr="keyport-logo-bann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0510" y="6031361"/>
            <a:ext cx="2725101" cy="653123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709840" y="2008261"/>
            <a:ext cx="688964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300" dirty="0"/>
              <a:t>Advies in de selectie van vulmaterialen</a:t>
            </a:r>
          </a:p>
          <a:p>
            <a:endParaRPr lang="nl-NL" sz="2300" dirty="0"/>
          </a:p>
          <a:p>
            <a:pPr>
              <a:buFontTx/>
              <a:buChar char="-"/>
            </a:pPr>
            <a:r>
              <a:rPr lang="nl-NL" sz="2300" dirty="0"/>
              <a:t> Vulmateriaal gemaakt van maïs (eetbaar en oplosbaar)</a:t>
            </a:r>
          </a:p>
          <a:p>
            <a:pPr>
              <a:buFontTx/>
              <a:buChar char="-"/>
            </a:pPr>
            <a:endParaRPr lang="nl-NL" sz="2300" dirty="0"/>
          </a:p>
          <a:p>
            <a:pPr>
              <a:buFontTx/>
              <a:buChar char="-"/>
            </a:pPr>
            <a:r>
              <a:rPr lang="nl-NL" sz="2300" dirty="0"/>
              <a:t> Vulmateriaal uitwisselen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AFB70E0-96D3-2B4D-9B98-0A3037BC7F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8216900" y="103261"/>
            <a:ext cx="3975100" cy="38100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CA171C0-C646-5D4B-B1B8-EE447F20F6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313342" y="3563760"/>
            <a:ext cx="3452339" cy="345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073072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1738728" y="707320"/>
            <a:ext cx="2919454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500" b="1" dirty="0"/>
              <a:t>Een-op-een</a:t>
            </a:r>
          </a:p>
        </p:txBody>
      </p:sp>
      <p:pic>
        <p:nvPicPr>
          <p:cNvPr id="6" name="Afbeelding 5" descr="keyport-logo-bann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0510" y="6031361"/>
            <a:ext cx="2725101" cy="653123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3972120" y="3370351"/>
            <a:ext cx="5187382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300" dirty="0" err="1"/>
              <a:t>Cartridges</a:t>
            </a:r>
            <a:r>
              <a:rPr lang="nl-NL" sz="2300" dirty="0"/>
              <a:t> niet langer bij het restafval</a:t>
            </a:r>
          </a:p>
          <a:p>
            <a:endParaRPr lang="nl-NL" sz="2300" dirty="0"/>
          </a:p>
          <a:p>
            <a:r>
              <a:rPr lang="nl-NL" sz="2300" dirty="0"/>
              <a:t>Maar gedoneerd aan:</a:t>
            </a:r>
            <a:br>
              <a:rPr lang="nl-NL" sz="2300" dirty="0"/>
            </a:br>
            <a:r>
              <a:rPr lang="nl-NL" sz="2300" dirty="0"/>
              <a:t>- </a:t>
            </a:r>
            <a:r>
              <a:rPr lang="nl-NL" sz="2300" dirty="0" err="1"/>
              <a:t>CliniClowns</a:t>
            </a:r>
            <a:endParaRPr lang="nl-NL" sz="2300" dirty="0"/>
          </a:p>
          <a:p>
            <a:r>
              <a:rPr lang="nl-NL" sz="2300" dirty="0"/>
              <a:t>- Of een van de andere vele goede doelen</a:t>
            </a:r>
          </a:p>
        </p:txBody>
      </p:sp>
      <p:pic>
        <p:nvPicPr>
          <p:cNvPr id="8" name="Afbeelding 7" descr="CLCL-inzamelbox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1" y="1617906"/>
            <a:ext cx="2987040" cy="4986093"/>
          </a:xfrm>
          <a:prstGeom prst="rect">
            <a:avLst/>
          </a:prstGeom>
        </p:spPr>
      </p:pic>
      <p:pic>
        <p:nvPicPr>
          <p:cNvPr id="10" name="Afbeelding 9" descr="Eeko-inkjet-box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73440" y="761140"/>
            <a:ext cx="3444240" cy="466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07307222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:a="http://schemas.openxmlformats.org/drawingml/2006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:a="http://schemas.openxmlformats.org/drawingml/2006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14458</TotalTime>
  <Words>634</Words>
  <Application>Microsoft Macintosh PowerPoint</Application>
  <PresentationFormat>Aangepast</PresentationFormat>
  <Paragraphs>170</Paragraphs>
  <Slides>23</Slides>
  <Notes>13</Notes>
  <HiddenSlides>0</HiddenSlides>
  <MMClips>0</MMClips>
  <ScaleCrop>false</ScaleCrop>
  <HeadingPairs>
    <vt:vector size="4" baseType="variant">
      <vt:variant>
        <vt:lpstr>Ontwerpsjabloon</vt:lpstr>
      </vt:variant>
      <vt:variant>
        <vt:i4>1</vt:i4>
      </vt:variant>
      <vt:variant>
        <vt:lpstr>Diatitels</vt:lpstr>
      </vt:variant>
      <vt:variant>
        <vt:i4>23</vt:i4>
      </vt:variant>
    </vt:vector>
  </HeadingPairs>
  <TitlesOfParts>
    <vt:vector size="24" baseType="lpstr">
      <vt:lpstr>Kantoorthema</vt:lpstr>
      <vt:lpstr>Dia 1</vt:lpstr>
      <vt:lpstr>Dia 2</vt:lpstr>
      <vt:lpstr>Dia 3</vt:lpstr>
      <vt:lpstr>Dia 4</vt:lpstr>
      <vt:lpstr>Dia 5</vt:lpstr>
      <vt:lpstr>Dia 6</vt:lpstr>
      <vt:lpstr>Dia 7</vt:lpstr>
      <vt:lpstr>Dia 8</vt:lpstr>
      <vt:lpstr>Dia 9</vt:lpstr>
      <vt:lpstr>Dia 10</vt:lpstr>
      <vt:lpstr>Dia 11</vt:lpstr>
      <vt:lpstr>Dia 12</vt:lpstr>
      <vt:lpstr>Dia 13</vt:lpstr>
      <vt:lpstr>Dia 14</vt:lpstr>
      <vt:lpstr>Dia 15</vt:lpstr>
      <vt:lpstr>Dia 16</vt:lpstr>
      <vt:lpstr>Dia 17</vt:lpstr>
      <vt:lpstr>Dia 18</vt:lpstr>
      <vt:lpstr>Dia 19</vt:lpstr>
      <vt:lpstr>Dia 20</vt:lpstr>
      <vt:lpstr>Dia 21</vt:lpstr>
      <vt:lpstr>Dia 22</vt:lpstr>
      <vt:lpstr>Dia 23</vt:lpstr>
    </vt:vector>
  </TitlesOfParts>
  <Company>TU/e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Industrial Symbiosis Software &amp; Method</dc:title>
  <dc:creator>Geesing, I.J.A.K.</dc:creator>
  <cp:lastModifiedBy>Renske Cox</cp:lastModifiedBy>
  <cp:revision>297</cp:revision>
  <dcterms:created xsi:type="dcterms:W3CDTF">2019-11-20T15:32:33Z</dcterms:created>
  <dcterms:modified xsi:type="dcterms:W3CDTF">2019-11-20T15:35:45Z</dcterms:modified>
</cp:coreProperties>
</file>